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"/>
  </p:notesMasterIdLst>
  <p:sldIdLst>
    <p:sldId id="563" r:id="rId3"/>
    <p:sldId id="256" r:id="rId4"/>
    <p:sldId id="464" r:id="rId6"/>
    <p:sldId id="629" r:id="rId7"/>
    <p:sldId id="487" r:id="rId8"/>
    <p:sldId id="664" r:id="rId9"/>
    <p:sldId id="488" r:id="rId10"/>
    <p:sldId id="489" r:id="rId11"/>
    <p:sldId id="490" r:id="rId12"/>
    <p:sldId id="491" r:id="rId13"/>
    <p:sldId id="492" r:id="rId14"/>
    <p:sldId id="493" r:id="rId15"/>
    <p:sldId id="494" r:id="rId16"/>
    <p:sldId id="567" r:id="rId17"/>
    <p:sldId id="568" r:id="rId18"/>
    <p:sldId id="569" r:id="rId19"/>
    <p:sldId id="570" r:id="rId20"/>
    <p:sldId id="495" r:id="rId21"/>
    <p:sldId id="496" r:id="rId22"/>
    <p:sldId id="497" r:id="rId23"/>
    <p:sldId id="571" r:id="rId24"/>
    <p:sldId id="572" r:id="rId25"/>
    <p:sldId id="573" r:id="rId26"/>
    <p:sldId id="574" r:id="rId27"/>
    <p:sldId id="575" r:id="rId28"/>
    <p:sldId id="498" r:id="rId29"/>
    <p:sldId id="499" r:id="rId30"/>
    <p:sldId id="500" r:id="rId31"/>
    <p:sldId id="501" r:id="rId32"/>
    <p:sldId id="502" r:id="rId33"/>
    <p:sldId id="503" r:id="rId34"/>
    <p:sldId id="630" r:id="rId35"/>
    <p:sldId id="504" r:id="rId36"/>
    <p:sldId id="505" r:id="rId37"/>
    <p:sldId id="506" r:id="rId38"/>
    <p:sldId id="507" r:id="rId39"/>
    <p:sldId id="508" r:id="rId40"/>
    <p:sldId id="509" r:id="rId41"/>
    <p:sldId id="510" r:id="rId42"/>
    <p:sldId id="511" r:id="rId43"/>
    <p:sldId id="512" r:id="rId44"/>
    <p:sldId id="513" r:id="rId45"/>
    <p:sldId id="514" r:id="rId46"/>
    <p:sldId id="515" r:id="rId47"/>
    <p:sldId id="631" r:id="rId48"/>
    <p:sldId id="564" r:id="rId49"/>
    <p:sldId id="565" r:id="rId50"/>
    <p:sldId id="566" r:id="rId51"/>
    <p:sldId id="632" r:id="rId52"/>
    <p:sldId id="516" r:id="rId53"/>
    <p:sldId id="517" r:id="rId54"/>
    <p:sldId id="518" r:id="rId55"/>
    <p:sldId id="519" r:id="rId56"/>
    <p:sldId id="520" r:id="rId57"/>
    <p:sldId id="521" r:id="rId58"/>
    <p:sldId id="522" r:id="rId59"/>
    <p:sldId id="523" r:id="rId60"/>
    <p:sldId id="524" r:id="rId61"/>
    <p:sldId id="525" r:id="rId62"/>
    <p:sldId id="526" r:id="rId63"/>
    <p:sldId id="527" r:id="rId64"/>
    <p:sldId id="528" r:id="rId65"/>
    <p:sldId id="529" r:id="rId66"/>
    <p:sldId id="530" r:id="rId67"/>
    <p:sldId id="531" r:id="rId68"/>
    <p:sldId id="633" r:id="rId69"/>
    <p:sldId id="532" r:id="rId70"/>
    <p:sldId id="533" r:id="rId71"/>
    <p:sldId id="534" r:id="rId72"/>
    <p:sldId id="535" r:id="rId73"/>
    <p:sldId id="536" r:id="rId74"/>
    <p:sldId id="537" r:id="rId75"/>
    <p:sldId id="538" r:id="rId76"/>
    <p:sldId id="539" r:id="rId77"/>
    <p:sldId id="540" r:id="rId78"/>
    <p:sldId id="661" r:id="rId79"/>
    <p:sldId id="649" r:id="rId80"/>
    <p:sldId id="650" r:id="rId81"/>
    <p:sldId id="651" r:id="rId82"/>
    <p:sldId id="652" r:id="rId83"/>
    <p:sldId id="653" r:id="rId84"/>
    <p:sldId id="654" r:id="rId85"/>
    <p:sldId id="655" r:id="rId86"/>
    <p:sldId id="656" r:id="rId87"/>
    <p:sldId id="657" r:id="rId88"/>
    <p:sldId id="658" r:id="rId89"/>
    <p:sldId id="659" r:id="rId90"/>
    <p:sldId id="660" r:id="rId91"/>
    <p:sldId id="648" r:id="rId92"/>
    <p:sldId id="635" r:id="rId93"/>
    <p:sldId id="636" r:id="rId94"/>
    <p:sldId id="637" r:id="rId95"/>
    <p:sldId id="638" r:id="rId96"/>
    <p:sldId id="639" r:id="rId97"/>
    <p:sldId id="640" r:id="rId98"/>
    <p:sldId id="641" r:id="rId99"/>
    <p:sldId id="642" r:id="rId100"/>
    <p:sldId id="643" r:id="rId101"/>
    <p:sldId id="644" r:id="rId102"/>
    <p:sldId id="645" r:id="rId103"/>
    <p:sldId id="646" r:id="rId104"/>
    <p:sldId id="647" r:id="rId105"/>
    <p:sldId id="662" r:id="rId106"/>
    <p:sldId id="541" r:id="rId107"/>
    <p:sldId id="542" r:id="rId108"/>
    <p:sldId id="543" r:id="rId109"/>
    <p:sldId id="544" r:id="rId110"/>
    <p:sldId id="545" r:id="rId111"/>
    <p:sldId id="546" r:id="rId112"/>
    <p:sldId id="547" r:id="rId113"/>
    <p:sldId id="548" r:id="rId114"/>
    <p:sldId id="663" r:id="rId115"/>
    <p:sldId id="549" r:id="rId116"/>
    <p:sldId id="550" r:id="rId117"/>
    <p:sldId id="551" r:id="rId118"/>
    <p:sldId id="552" r:id="rId119"/>
    <p:sldId id="553" r:id="rId120"/>
    <p:sldId id="554" r:id="rId121"/>
    <p:sldId id="555" r:id="rId122"/>
    <p:sldId id="556" r:id="rId123"/>
    <p:sldId id="557" r:id="rId124"/>
    <p:sldId id="558" r:id="rId125"/>
    <p:sldId id="559" r:id="rId126"/>
    <p:sldId id="560" r:id="rId127"/>
    <p:sldId id="561" r:id="rId128"/>
    <p:sldId id="562" r:id="rId129"/>
    <p:sldId id="628" r:id="rId130"/>
    <p:sldId id="374" r:id="rId131"/>
    <p:sldId id="627" r:id="rId13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ользователь Microsoft Office" initials="ПM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02"/>
    <p:restoredTop sz="79232"/>
  </p:normalViewPr>
  <p:slideViewPr>
    <p:cSldViewPr snapToGrid="0" snapToObjects="1">
      <p:cViewPr varScale="1">
        <p:scale>
          <a:sx n="122" d="100"/>
          <a:sy n="122" d="100"/>
        </p:scale>
        <p:origin x="225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6" Type="http://schemas.openxmlformats.org/officeDocument/2006/relationships/commentAuthors" Target="commentAuthors.xml"/><Relationship Id="rId135" Type="http://schemas.openxmlformats.org/officeDocument/2006/relationships/tableStyles" Target="tableStyles.xml"/><Relationship Id="rId134" Type="http://schemas.openxmlformats.org/officeDocument/2006/relationships/viewProps" Target="viewProps.xml"/><Relationship Id="rId133" Type="http://schemas.openxmlformats.org/officeDocument/2006/relationships/presProps" Target="presProps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2ADB2-7A45-B34A-8A5F-5D556F281221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Данная лекция будет посвящена линейным моделям.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Речь пойдет о задачах классификации и регрессии, как их обучать, и с какими проблемами можно столкнуться при использовании этих моделей.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этом, разумеется, она делает это не идеально, с некоторой ошибкой.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Истинный ответ на каждом объекте несколько отклоняется от прогноза.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будем говорить о самом простом виде классификации — бинарной классификации, где ответы принимают значения из множества −1 и +1, то есть всего 2 возможных значения.</a:t>
            </a:r>
            <a:endParaRPr lang="ru-RU" dirty="0"/>
          </a:p>
          <a:p>
            <a:r>
              <a:rPr lang="ru-RU" dirty="0"/>
              <a:t>Как вы помните, чтобы работать с той или иной моделью, нужно уметь отвечать на 3 вопроса: </a:t>
            </a:r>
            <a:endParaRPr lang="ru-RU" dirty="0"/>
          </a:p>
          <a:p>
            <a:r>
              <a:rPr lang="ru-RU" dirty="0"/>
              <a:t>первый — это как мы измеряем качество, как устроен функционал ошибки; </a:t>
            </a:r>
            <a:endParaRPr lang="ru-RU" dirty="0"/>
          </a:p>
          <a:p>
            <a:r>
              <a:rPr lang="ru-RU" dirty="0"/>
              <a:t>второй — как устроено семейство алгоритмов, то есть то множество алгоритмов, из которого мы выбираем наилучший с точки зрения функционала; и </a:t>
            </a:r>
            <a:endParaRPr lang="ru-RU" dirty="0"/>
          </a:p>
          <a:p>
            <a:r>
              <a:rPr lang="ru-RU" dirty="0"/>
              <a:t>третий — это как мы обучаем алгоритм, то есть выбираем лучший из семейства с точки зрения функционала ошибки.</a:t>
            </a:r>
            <a:endParaRPr lang="ru-RU" dirty="0"/>
          </a:p>
          <a:p>
            <a:r>
              <a:rPr lang="ru-RU" dirty="0"/>
              <a:t>Сейчас мы поговорим о семействе алгоритмов, а в следующем разделе — о том, как измерять их ошибки и как обучать эти алгоритмы.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уже говорили про линейную регрессию. </a:t>
            </a:r>
            <a:endParaRPr lang="ru-RU" dirty="0"/>
          </a:p>
          <a:p>
            <a:r>
              <a:rPr lang="ru-RU" dirty="0"/>
              <a:t>Линейные классификаторы устроены очень похоже. </a:t>
            </a:r>
            <a:endParaRPr lang="ru-RU" dirty="0"/>
          </a:p>
          <a:p>
            <a:r>
              <a:rPr lang="ru-RU" dirty="0"/>
              <a:t>В линейной регрессии мы складывали все признаки с весами, при этом вес при </a:t>
            </a:r>
            <a:r>
              <a:rPr lang="en-US" dirty="0"/>
              <a:t>j-</a:t>
            </a:r>
            <a:r>
              <a:rPr lang="ru-RU" dirty="0"/>
              <a:t>том признаке обозначали как </a:t>
            </a:r>
            <a:r>
              <a:rPr lang="en-US" dirty="0"/>
              <a:t>w</a:t>
            </a:r>
            <a:r>
              <a:rPr lang="ru-RU" dirty="0"/>
              <a:t>_</a:t>
            </a:r>
            <a:r>
              <a:rPr lang="en-US" dirty="0"/>
              <a:t>j-</a:t>
            </a:r>
            <a:r>
              <a:rPr lang="ru-RU" dirty="0"/>
              <a:t>тое, и после этого суммирования добавляли еще свободный коэффициент </a:t>
            </a:r>
            <a:r>
              <a:rPr lang="en-US" dirty="0"/>
              <a:t>w</a:t>
            </a:r>
            <a:r>
              <a:rPr lang="ru-RU" dirty="0"/>
              <a:t>_</a:t>
            </a:r>
            <a:r>
              <a:rPr lang="en-US" dirty="0"/>
              <a:t>0,</a:t>
            </a:r>
            <a:r>
              <a:rPr lang="ru-RU" dirty="0"/>
              <a:t> который также называется сдвигом. </a:t>
            </a:r>
            <a:endParaRPr lang="ru-RU" dirty="0"/>
          </a:p>
          <a:p>
            <a:r>
              <a:rPr lang="ru-RU" dirty="0"/>
              <a:t>В случае с регрессией нас эта формула полностью устраивала, поскольку она принимала вещественные значения, теперь же алгоритм должен возвращать бинарные значения: −1 или +1. </a:t>
            </a:r>
            <a:endParaRPr lang="ru-RU" dirty="0"/>
          </a:p>
          <a:p>
            <a:r>
              <a:rPr lang="ru-RU" dirty="0"/>
              <a:t>Чтобы добиться этого, можно просто взять знак от этого выражения, именно это и будет видом линейного классификатора. </a:t>
            </a:r>
            <a:endParaRPr lang="ru-RU" dirty="0"/>
          </a:p>
          <a:p>
            <a:r>
              <a:rPr lang="ru-RU" dirty="0"/>
              <a:t>Заметим, что формула не очень однородная, в ней есть свободный коэффициент, чтобы убрать его, давайте просто добавим еще один признак выборки, константный признак, который на каждом объекте принимает значение 1, единичный признак.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этом случае свободный коэффициент уже не нужен, его роль будет выполнять вес при этом константном признаке, и формула приобретает такое значение. </a:t>
            </a:r>
            <a:endParaRPr lang="ru-RU" dirty="0"/>
          </a:p>
          <a:p>
            <a:r>
              <a:rPr lang="ru-RU" dirty="0"/>
              <a:t>Заметим, что по сути такая взвешенная сумма признаков — это скалярное произведение вектора весов на вектор признаков, и значит итоговый вид линейного классификатора — это знак скалярного произведения </a:t>
            </a:r>
            <a:r>
              <a:rPr lang="en-US" dirty="0"/>
              <a:t>w </a:t>
            </a:r>
            <a:r>
              <a:rPr lang="ru-RU" dirty="0"/>
              <a:t>на </a:t>
            </a:r>
            <a:r>
              <a:rPr lang="en-US" dirty="0"/>
              <a:t>x, </a:t>
            </a:r>
            <a:r>
              <a:rPr lang="ru-RU" dirty="0"/>
              <a:t>этой формулой мы и будем пользоваться дальше.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Давайте разберемся, какой геометрический смысл у линейного классификатора. </a:t>
            </a:r>
            <a:endParaRPr lang="ru-RU" dirty="0"/>
          </a:p>
          <a:p>
            <a:r>
              <a:rPr lang="ru-RU" dirty="0"/>
              <a:t>В случае с линейной регрессией мы обсуждали, что это по сути приближение зависимости ответа от признаков с помощью прямой или гиперплоскости. </a:t>
            </a:r>
            <a:endParaRPr lang="ru-RU" dirty="0"/>
          </a:p>
          <a:p>
            <a:r>
              <a:rPr lang="ru-RU" dirty="0"/>
              <a:t>Что же это будет в случае с классификацией? </a:t>
            </a:r>
            <a:endParaRPr lang="ru-RU" dirty="0"/>
          </a:p>
          <a:p>
            <a:r>
              <a:rPr lang="ru-RU" dirty="0"/>
              <a:t>Для этого давайте запишем то, что стоит под функцией знака — скалярное произведение </a:t>
            </a:r>
            <a:r>
              <a:rPr lang="en-US" dirty="0"/>
              <a:t>w </a:t>
            </a:r>
            <a:r>
              <a:rPr lang="ru-RU" dirty="0"/>
              <a:t>на </a:t>
            </a:r>
            <a:r>
              <a:rPr lang="en-US" dirty="0"/>
              <a:t>x, </a:t>
            </a:r>
            <a:r>
              <a:rPr lang="ru-RU" dirty="0"/>
              <a:t>и приравняем к 0, получим такое уравнение.</a:t>
            </a:r>
            <a:endParaRPr lang="ru-RU" dirty="0"/>
          </a:p>
          <a:p>
            <a:r>
              <a:rPr lang="ru-RU" dirty="0"/>
              <a:t>Давайте нарисуем вектор весов </a:t>
            </a:r>
            <a:r>
              <a:rPr lang="en-US" dirty="0"/>
              <a:t>w </a:t>
            </a:r>
            <a:r>
              <a:rPr lang="ru-RU" dirty="0"/>
              <a:t>и будем искать все такие точки </a:t>
            </a:r>
            <a:r>
              <a:rPr lang="en-US" dirty="0"/>
              <a:t>x, </a:t>
            </a:r>
            <a:r>
              <a:rPr lang="ru-RU" dirty="0"/>
              <a:t>которые удовлетворяют этому уравнению, то есть все такие точки, для которых скалярное произведение этой точки, этого вектора на </a:t>
            </a:r>
            <a:r>
              <a:rPr lang="en-US" dirty="0"/>
              <a:t>w = 0. </a:t>
            </a:r>
            <a:endParaRPr lang="ru-RU" dirty="0"/>
          </a:p>
          <a:p>
            <a:r>
              <a:rPr lang="ru-RU" dirty="0"/>
              <a:t>Равенство нулю скалярного произведения означает, что угол между этими векторами = 90 градусов, то есть что они перпендикулярны. </a:t>
            </a:r>
            <a:endParaRPr lang="ru-RU" dirty="0"/>
          </a:p>
          <a:p>
            <a:r>
              <a:rPr lang="ru-RU" dirty="0"/>
              <a:t>Получается, что точки, удовлетворяющие этому уравнению — это все векторы, ортогональные вектору весов. </a:t>
            </a:r>
            <a:endParaRPr lang="ru-RU" dirty="0"/>
          </a:p>
          <a:p>
            <a:r>
              <a:rPr lang="ru-RU" dirty="0"/>
              <a:t>Из аналитической геометрии известно, что это множество представляет собой плоскость. </a:t>
            </a:r>
            <a:endParaRPr lang="ru-RU" dirty="0"/>
          </a:p>
          <a:p>
            <a:r>
              <a:rPr lang="ru-RU" dirty="0"/>
              <a:t>Получается, что уравнение задает плоскость, более того, с одной стороны от этой плоскости значение скалярного произведения будет больше 0, а с другой стороны от плоскости — меньше 0. </a:t>
            </a:r>
            <a:endParaRPr lang="ru-RU" dirty="0"/>
          </a:p>
          <a:p>
            <a:r>
              <a:rPr lang="ru-RU" dirty="0"/>
              <a:t>Получается, что линейный классификатор проводит гиперплоскость в пространстве признаков, и все объекты, которые с одной стороны, относят к классу +1, а те, которые расположены с другой стороны — к классу −1.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случае с двумя признаками это выглядит как-то так: у нас есть выборка, мы проводим разделяющую прямую, и все объекты, которые с одной стороны, относим к классу −1, все, которые с другой стороны, относим к классу +1.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Заметим, что линейные классификаторы вычисляют значение скалярного произведения, которое имеет вещественное значение, а затем берут только знак, отбрасывая часть информации. </a:t>
            </a:r>
            <a:endParaRPr lang="ru-RU" dirty="0"/>
          </a:p>
          <a:p>
            <a:r>
              <a:rPr lang="ru-RU" dirty="0"/>
              <a:t>При этом, наверное, само значение скалярного произведения тоже имеет смысл. </a:t>
            </a:r>
            <a:endParaRPr lang="ru-RU" dirty="0"/>
          </a:p>
          <a:p>
            <a:r>
              <a:rPr lang="ru-RU" dirty="0"/>
              <a:t>Действительно, оказывается, что если мы возьмем модуль этого скалярного произведения и </a:t>
            </a:r>
            <a:r>
              <a:rPr lang="ru-RU" dirty="0" err="1"/>
              <a:t>отнормируем</a:t>
            </a:r>
            <a:r>
              <a:rPr lang="ru-RU" dirty="0"/>
              <a:t> его, то есть поделим на норму вектора весов, то это выражение будет равно расстоянию от точки </a:t>
            </a:r>
            <a:r>
              <a:rPr lang="en-US" dirty="0"/>
              <a:t>x </a:t>
            </a:r>
            <a:r>
              <a:rPr lang="ru-RU" dirty="0"/>
              <a:t>до гиперплоскости, которая задается вектором нормали, вектором весов </a:t>
            </a:r>
            <a:r>
              <a:rPr lang="en-US" dirty="0"/>
              <a:t>w. </a:t>
            </a:r>
            <a:endParaRPr lang="ru-RU" dirty="0"/>
          </a:p>
          <a:p>
            <a:r>
              <a:rPr lang="ru-RU" dirty="0"/>
              <a:t>Получается, что линейный классификатор сначала измеряет расстояние от точки до гиперплоскости со знаком и дальше смотрит лишь на знак, то есть на то, с какой стороны от гиперплоскости лежит эта точка. </a:t>
            </a:r>
            <a:endParaRPr lang="ru-RU" dirty="0"/>
          </a:p>
          <a:p>
            <a:r>
              <a:rPr lang="ru-RU" dirty="0"/>
              <a:t>Так мы приходим к очень важному понятию в линейной классификации — к понятию отступа.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Отступом называется выражение вида: скалярное произведение вектора весов на объект, умноженное на истинный ответ на этом объекте, который, напомню, равен +1 и −1. </a:t>
            </a:r>
            <a:endParaRPr lang="ru-RU" dirty="0"/>
          </a:p>
          <a:p>
            <a:r>
              <a:rPr lang="ru-RU" dirty="0"/>
              <a:t>Какой смысл у этого выражения? </a:t>
            </a:r>
            <a:endParaRPr lang="ru-RU" dirty="0"/>
          </a:p>
          <a:p>
            <a:r>
              <a:rPr lang="ru-RU" dirty="0"/>
              <a:t>Давайте обратим внимание: если скалярное произведение имеет положительный знак и истинный ответ равен +1 — это верная классификация и произведение скалярного произведения на истинный ответ будет больше 0. </a:t>
            </a:r>
            <a:endParaRPr lang="ru-RU" dirty="0"/>
          </a:p>
          <a:p>
            <a:r>
              <a:rPr lang="ru-RU" dirty="0"/>
              <a:t>Если скалярное произведение меньше 0, и истинный ответ равен −1, то это тоже будет правильная классификация, и их произведение снова будет больше 0. </a:t>
            </a:r>
            <a:endParaRPr lang="ru-RU" dirty="0"/>
          </a:p>
          <a:p>
            <a:r>
              <a:rPr lang="ru-RU" dirty="0"/>
              <a:t>Если же знак ответа и знак скалярного произведения противоположные, то классификация будет ошибочной и знак отступа будет меньше 0. </a:t>
            </a:r>
            <a:endParaRPr lang="ru-RU" dirty="0"/>
          </a:p>
          <a:p>
            <a:r>
              <a:rPr lang="ru-RU" dirty="0"/>
              <a:t>Получается, что отступ — это некоторая величина, которая характеризует корректность ответа. </a:t>
            </a:r>
            <a:endParaRPr lang="ru-RU" dirty="0"/>
          </a:p>
          <a:p>
            <a:r>
              <a:rPr lang="ru-RU" dirty="0"/>
              <a:t>Если отступ больше 0, то алгоритм дает корректный ответ, если отступ меньше 0 — алгоритм дает некорректный ответ. </a:t>
            </a:r>
            <a:endParaRPr lang="ru-RU" dirty="0"/>
          </a:p>
          <a:p>
            <a:r>
              <a:rPr lang="ru-RU" dirty="0"/>
              <a:t>При этом само абсолютное значение отступа свидетельствует о расстоянии от точки до разделяющей гиперплоскости. </a:t>
            </a:r>
            <a:endParaRPr lang="ru-RU" dirty="0"/>
          </a:p>
          <a:p>
            <a:r>
              <a:rPr lang="ru-RU" dirty="0"/>
              <a:t>Принято считать, что если точка находится рядом с разделяющей гиперплоскостью, то классификация неуверенная, наш алгоритм сомневается, к какому классу относить ее, если же точка находится далеко от разделяющей гиперплоскости, то классификация уверенная, при этом, если алгоритм прав, то он просто уверен в этом, все хорошо, если же алгоритм ошибается, и при этом отступ по модулю очень большой, это означает, что алгоритм очень сильно ошибается в классификации этого объекта, возможно, этот объект является выбросом и никак не вписывается в нашу модель, или же алгоритм не подходит для решения этой задачи.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Один признак — это не очень серьезно.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Гораздо сложнее и интереснее работать с многомерными выборками, которые описываются большим количеством признаков.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случае нарисовать выборку и понять, подходит или нет линейная модель, нельзя.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Можно лишь оценить ее качество и по нему уже понять, подходит ли эта модель.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Следует отметить, что вообще нельзя придумать модель, которая идеально описывает ваши данные, то есть идеально описывает, как порождается ответ по признакам.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Итак, мы с вами обсудили, что линейный классификатор по сути строит гиперплоскость в пространстве признаков и с ее помощью разделяет 2 класса. </a:t>
            </a:r>
            <a:endParaRPr lang="ru-RU" dirty="0"/>
          </a:p>
          <a:p>
            <a:r>
              <a:rPr lang="ru-RU" dirty="0"/>
              <a:t>Также мы ввели понятие отступа, знак которого позволяет понять — корректный ответ дает классификатор или нет на этом объекте, а абсолютное значение отступа говорит об уверенности классификатора в этом объекте. </a:t>
            </a:r>
            <a:endParaRPr lang="ru-RU" dirty="0"/>
          </a:p>
          <a:p>
            <a:r>
              <a:rPr lang="ru-RU" dirty="0"/>
              <a:t>В следующем разделе мы поговорим о том, как измерять качества, как измерять ошибку линейного классификатора и как его настраивать.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мы уже выяснили, линейный классификатор строит гиперплоскость в признаковом пространстве, и те объекты, которые находятся с одной стороны от нее, относят к классу −1, те объекты, которые находятся с другой стороны от нее, относят к классу +1.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 как измерить качество работы такого алгоритма? </a:t>
            </a:r>
            <a:endParaRPr lang="ru-RU" dirty="0"/>
          </a:p>
          <a:p>
            <a:r>
              <a:rPr lang="ru-RU" dirty="0"/>
              <a:t>В случае с регрессией мы выясняли, что есть много способов измерить ошибку. </a:t>
            </a:r>
            <a:endParaRPr lang="ru-RU" dirty="0"/>
          </a:p>
          <a:p>
            <a:r>
              <a:rPr lang="ru-RU" dirty="0"/>
              <a:t>Например, можно взять ответ алгоритма </a:t>
            </a:r>
            <a:r>
              <a:rPr lang="en-US" dirty="0"/>
              <a:t>a, </a:t>
            </a:r>
            <a:r>
              <a:rPr lang="ru-RU" dirty="0"/>
              <a:t>истинный ответ </a:t>
            </a:r>
            <a:r>
              <a:rPr lang="en-US" dirty="0"/>
              <a:t>y, </a:t>
            </a:r>
            <a:r>
              <a:rPr lang="ru-RU" dirty="0"/>
              <a:t>посчитать их разность и возвести это в квадрат. Получим квадратичное отклонение. </a:t>
            </a:r>
            <a:endParaRPr lang="ru-RU" dirty="0"/>
          </a:p>
          <a:p>
            <a:r>
              <a:rPr lang="ru-RU" dirty="0"/>
              <a:t>Мы говорили, что его удобно оптимизировать, потому что оно гладкое. </a:t>
            </a:r>
            <a:endParaRPr lang="ru-RU" dirty="0"/>
          </a:p>
          <a:p>
            <a:r>
              <a:rPr lang="ru-RU" dirty="0"/>
              <a:t>Или можно взять модуль отклонения прогноза от истинного ответа, это абсолютное отклонение, которое кажется чуть более логичным, в нем нет квадрата, который непонятно зачем, но при этом оно не гладкое, его сложнее оптимизировать</a:t>
            </a:r>
            <a:endParaRPr lang="ru-RU" dirty="0"/>
          </a:p>
          <a:p>
            <a:r>
              <a:rPr lang="ru-RU" dirty="0"/>
              <a:t>градиентными методами. </a:t>
            </a:r>
            <a:endParaRPr lang="ru-RU" dirty="0"/>
          </a:p>
          <a:p>
            <a:r>
              <a:rPr lang="ru-RU" dirty="0"/>
              <a:t>Есть и другие способы. Их много, потому что есть много способов измерить отклонение одного вещественного числа от другого. При этом довольно странно требовать точного совпадения прогнозов и истинных ответов на всей выборке. Прогнозов и истинных ответов очень много, их континуум — это вещественные числа, и, скорей всего, не получится сделать алгоритм, который точно угадывает истинный ответ на каждом объекте, а если и угадывает, скорей всего, он слишком точно </a:t>
            </a:r>
            <a:r>
              <a:rPr lang="ru-RU" dirty="0" err="1"/>
              <a:t>подогнался</a:t>
            </a:r>
            <a:r>
              <a:rPr lang="ru-RU" dirty="0"/>
              <a:t> под данные, он переобучился, мы будем говорить о проблеме переобучения чуть дальше.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случае же с классификацией все гораздо проще. </a:t>
            </a:r>
            <a:endParaRPr lang="ru-RU" dirty="0"/>
          </a:p>
          <a:p>
            <a:r>
              <a:rPr lang="ru-RU" dirty="0"/>
              <a:t>У нас есть конечное число классов, их </a:t>
            </a:r>
            <a:r>
              <a:rPr lang="en-US" dirty="0"/>
              <a:t>k </a:t>
            </a:r>
            <a:r>
              <a:rPr lang="ru-RU" dirty="0"/>
              <a:t>штук, и алгоритм тоже выдает один из </a:t>
            </a:r>
            <a:r>
              <a:rPr lang="en-US" dirty="0"/>
              <a:t>k </a:t>
            </a:r>
            <a:r>
              <a:rPr lang="ru-RU" dirty="0"/>
              <a:t>классов. </a:t>
            </a:r>
            <a:endParaRPr lang="ru-RU" dirty="0"/>
          </a:p>
          <a:p>
            <a:r>
              <a:rPr lang="ru-RU" dirty="0"/>
              <a:t>И при этом у него вполне понятная цель, он должен выдать истинный класс, угадать класс объекта и не выдать никакой другой. </a:t>
            </a:r>
            <a:endParaRPr lang="ru-RU" dirty="0"/>
          </a:p>
          <a:p>
            <a:r>
              <a:rPr lang="ru-RU" dirty="0"/>
              <a:t>Значит, измерить качество можно с помощью доли неправильных ответов. </a:t>
            </a:r>
            <a:endParaRPr lang="ru-RU" dirty="0"/>
          </a:p>
          <a:p>
            <a:r>
              <a:rPr lang="ru-RU" dirty="0"/>
              <a:t>Как она считается? </a:t>
            </a:r>
            <a:endParaRPr lang="ru-RU" dirty="0"/>
          </a:p>
          <a:p>
            <a:r>
              <a:rPr lang="ru-RU" dirty="0"/>
              <a:t>Мы берем объект </a:t>
            </a:r>
            <a:r>
              <a:rPr lang="en-US" dirty="0"/>
              <a:t>x</a:t>
            </a:r>
            <a:r>
              <a:rPr lang="ru-RU" dirty="0"/>
              <a:t>_</a:t>
            </a:r>
            <a:r>
              <a:rPr lang="en-US" dirty="0" err="1"/>
              <a:t>i</a:t>
            </a:r>
            <a:r>
              <a:rPr lang="ru-RU" dirty="0"/>
              <a:t>, смотрим класс, который предсказывает алгоритм </a:t>
            </a:r>
            <a:r>
              <a:rPr lang="en-US" dirty="0"/>
              <a:t>a,</a:t>
            </a:r>
            <a:r>
              <a:rPr lang="ru-RU" dirty="0"/>
              <a:t> то есть </a:t>
            </a:r>
            <a:r>
              <a:rPr lang="en-US" dirty="0"/>
              <a:t>a(x</a:t>
            </a:r>
            <a:r>
              <a:rPr lang="ru-RU" dirty="0"/>
              <a:t>_</a:t>
            </a:r>
            <a:r>
              <a:rPr lang="en-US" dirty="0" err="1"/>
              <a:t>i</a:t>
            </a:r>
            <a:r>
              <a:rPr lang="ru-RU" dirty="0"/>
              <a:t>) и проверяем, этот ответ совпадает с истинным ответом </a:t>
            </a:r>
            <a:r>
              <a:rPr lang="en-US" dirty="0"/>
              <a:t>y</a:t>
            </a:r>
            <a:r>
              <a:rPr lang="ru-RU" dirty="0"/>
              <a:t>_</a:t>
            </a:r>
            <a:r>
              <a:rPr lang="en-US" dirty="0" err="1"/>
              <a:t>i</a:t>
            </a:r>
            <a:r>
              <a:rPr lang="ru-RU" dirty="0"/>
              <a:t> или не совпадает? </a:t>
            </a:r>
            <a:endParaRPr lang="ru-RU" dirty="0"/>
          </a:p>
          <a:p>
            <a:r>
              <a:rPr lang="ru-RU" dirty="0"/>
              <a:t>Если совпадает — записываем 0, если не совпадает — записываем 1. </a:t>
            </a:r>
            <a:endParaRPr lang="ru-RU" dirty="0"/>
          </a:p>
          <a:p>
            <a:r>
              <a:rPr lang="ru-RU" dirty="0"/>
              <a:t>И далее мы усредняем эти нолики и единички по всей выборке </a:t>
            </a:r>
            <a:r>
              <a:rPr lang="en-US" dirty="0"/>
              <a:t>x. </a:t>
            </a:r>
            <a:endParaRPr lang="ru-RU" dirty="0"/>
          </a:p>
          <a:p>
            <a:r>
              <a:rPr lang="ru-RU" dirty="0"/>
              <a:t>Чем меньше это значение, тем меньше доля неправильных ответов, тем лучше алгоритм, тем правильнее он работает на выборке. </a:t>
            </a:r>
            <a:endParaRPr lang="ru-RU" dirty="0"/>
          </a:p>
          <a:p>
            <a:r>
              <a:rPr lang="ru-RU" dirty="0"/>
              <a:t>Следственно, это нужно минимизировать.  Получается очень простой и понятный функционал.</a:t>
            </a:r>
            <a:endParaRPr lang="ru-RU" dirty="0"/>
          </a:p>
          <a:p>
            <a:r>
              <a:rPr lang="ru-RU" dirty="0"/>
              <a:t>Кстати, заметьте, что его можно переписать в чуть более удобном виде. </a:t>
            </a:r>
            <a:endParaRPr lang="ru-RU" dirty="0"/>
          </a:p>
          <a:p>
            <a:r>
              <a:rPr lang="ru-RU" dirty="0"/>
              <a:t>По сути, этот индикатор отвечает на вопрос: ошибается ли алгоритм на объекте </a:t>
            </a:r>
            <a:r>
              <a:rPr lang="en-US" dirty="0"/>
              <a:t>x</a:t>
            </a:r>
            <a:r>
              <a:rPr lang="ru-RU" dirty="0"/>
              <a:t>_</a:t>
            </a:r>
            <a:r>
              <a:rPr lang="en-US" dirty="0" err="1"/>
              <a:t>i</a:t>
            </a:r>
            <a:r>
              <a:rPr lang="ru-RU" dirty="0"/>
              <a:t>?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Давайте вспомним, что мы в прошлом разделе ввели понятие отступа, которое как раз позволяет понять, ошибается алгоритм на объекте или не ошибается. </a:t>
            </a:r>
            <a:endParaRPr lang="ru-RU" dirty="0"/>
          </a:p>
          <a:p>
            <a:r>
              <a:rPr lang="ru-RU" dirty="0"/>
              <a:t>Если алгоритм ошибается на </a:t>
            </a:r>
            <a:r>
              <a:rPr lang="en-US" dirty="0" err="1"/>
              <a:t>i</a:t>
            </a:r>
            <a:r>
              <a:rPr lang="en-US" dirty="0"/>
              <a:t>-</a:t>
            </a:r>
            <a:r>
              <a:rPr lang="ru-RU" dirty="0"/>
              <a:t>том объекте, то отступ меньше нуля. </a:t>
            </a:r>
            <a:endParaRPr lang="ru-RU" dirty="0"/>
          </a:p>
          <a:p>
            <a:r>
              <a:rPr lang="ru-RU" dirty="0"/>
              <a:t>Получается, что долю неправильных ответов можно переписать как среднее по всем индикаторам того, что отступ на объекте меньше нуля.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Теперь давайте посмотрим, как выглядит этот индикатор как функция от отступа. </a:t>
            </a:r>
            <a:endParaRPr lang="ru-RU" dirty="0"/>
          </a:p>
          <a:p>
            <a:r>
              <a:rPr lang="ru-RU" dirty="0"/>
              <a:t>Это пороговая функция, пороговая функция потерь. </a:t>
            </a:r>
            <a:endParaRPr lang="ru-RU" dirty="0"/>
          </a:p>
          <a:p>
            <a:r>
              <a:rPr lang="ru-RU" dirty="0"/>
              <a:t>Заметьте, что она имеет разрыв в нуле, если отступ меньше нуля, то значение этой функции 1, если отступ больше нуля — значение функции 0. </a:t>
            </a:r>
            <a:endParaRPr lang="ru-RU" dirty="0"/>
          </a:p>
          <a:p>
            <a:r>
              <a:rPr lang="ru-RU" dirty="0"/>
              <a:t>Из-за этого разрыва нельзя оптимизировать этот функционал градиентными методами, все становится немножко сложно.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общем-то, на самом деле доля неправильных ответов слишком плохой функционал. </a:t>
            </a:r>
            <a:endParaRPr lang="ru-RU" dirty="0"/>
          </a:p>
          <a:p>
            <a:r>
              <a:rPr lang="ru-RU" dirty="0"/>
              <a:t>Он разрывный, его нельзя оптимизировать с помощью градиентного спуска. </a:t>
            </a:r>
            <a:endParaRPr lang="ru-RU" dirty="0"/>
          </a:p>
          <a:p>
            <a:r>
              <a:rPr lang="ru-RU" dirty="0"/>
              <a:t>Конечно, можно использовать методы негладкой оптимизации, например метод </a:t>
            </a:r>
            <a:r>
              <a:rPr lang="ru-RU" dirty="0" err="1"/>
              <a:t>Нелдера</a:t>
            </a:r>
            <a:r>
              <a:rPr lang="ru-RU" dirty="0"/>
              <a:t> – </a:t>
            </a:r>
            <a:r>
              <a:rPr lang="ru-RU" dirty="0" err="1"/>
              <a:t>Мида</a:t>
            </a:r>
            <a:r>
              <a:rPr lang="ru-RU" dirty="0"/>
              <a:t>, но при этом это довольно громоздкий, тяжелый метод, у которого к тому же нет гарантии, что он сойдется к минимуму. </a:t>
            </a:r>
            <a:endParaRPr lang="ru-RU" dirty="0"/>
          </a:p>
          <a:p>
            <a:r>
              <a:rPr lang="ru-RU" dirty="0"/>
              <a:t>При этом такой функционал имеет, скорее всего, много локальных минимумов, и нет гарантии, что мы найдем лучший из них, найдем глобальный. </a:t>
            </a:r>
            <a:endParaRPr lang="ru-RU" dirty="0"/>
          </a:p>
          <a:p>
            <a:r>
              <a:rPr lang="ru-RU" dirty="0"/>
              <a:t>Поэтому давайте немножко все-таки поработаем над долей неправильных ответов, чтобы привести ее к более удобному для градиентной оптимизации виду.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первую очередь давайте попробуем что-то сделать с индикатором ошибки, с пороговой функцией потерь. </a:t>
            </a:r>
            <a:endParaRPr lang="ru-RU" dirty="0"/>
          </a:p>
          <a:p>
            <a:r>
              <a:rPr lang="ru-RU" dirty="0"/>
              <a:t>Давайте оценим ее сверху, то есть построим такую функцию </a:t>
            </a:r>
            <a:r>
              <a:rPr lang="en-US" dirty="0"/>
              <a:t>L </a:t>
            </a:r>
            <a:r>
              <a:rPr lang="ru-RU" dirty="0"/>
              <a:t>с волной, которая не меньше нуля, если алгоритм дает правильный ответ на объекте, и не меньше 1, если алгоритм ошибается на объекте. </a:t>
            </a:r>
            <a:endParaRPr lang="ru-RU" dirty="0"/>
          </a:p>
          <a:p>
            <a:r>
              <a:rPr lang="ru-RU" dirty="0"/>
              <a:t>То есть это верхняя оценка на пороговую функцию потерь. </a:t>
            </a:r>
            <a:endParaRPr lang="ru-RU" dirty="0"/>
          </a:p>
          <a:p>
            <a:r>
              <a:rPr lang="ru-RU" dirty="0"/>
              <a:t>При этом будем требовать, чтобы эта оценка </a:t>
            </a:r>
            <a:r>
              <a:rPr lang="en-US" dirty="0"/>
              <a:t>L </a:t>
            </a:r>
            <a:r>
              <a:rPr lang="ru-RU" dirty="0"/>
              <a:t>с волной была гладкой, то есть чтобы ее можно было оптимизировать градиентными методами. </a:t>
            </a:r>
            <a:endParaRPr lang="ru-RU" dirty="0"/>
          </a:p>
          <a:p>
            <a:r>
              <a:rPr lang="ru-RU" dirty="0"/>
              <a:t>Используя эту оценку для ошибки на одном объекте, можно оценить весь функционал ошибки. </a:t>
            </a:r>
            <a:endParaRPr lang="ru-RU" dirty="0"/>
          </a:p>
          <a:p>
            <a:r>
              <a:rPr lang="ru-RU" dirty="0"/>
              <a:t>Эта оценка на функционал ошибки будет выглядеть как среднее значение наших гладких оценок на каждом объекте.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Заметьте, что мы передаем в оценку 2 числа: прогноз алгоритма </a:t>
            </a:r>
            <a:r>
              <a:rPr lang="en-US" dirty="0"/>
              <a:t>a </a:t>
            </a:r>
            <a:r>
              <a:rPr lang="ru-RU" dirty="0"/>
              <a:t>на объекте </a:t>
            </a:r>
            <a:r>
              <a:rPr lang="en-US" dirty="0"/>
              <a:t>x</a:t>
            </a:r>
            <a:r>
              <a:rPr lang="ru-RU" dirty="0"/>
              <a:t>_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ru-RU" dirty="0"/>
              <a:t>и истинный ответ </a:t>
            </a:r>
            <a:r>
              <a:rPr lang="en-US" dirty="0"/>
              <a:t>y</a:t>
            </a:r>
            <a:r>
              <a:rPr lang="ru-RU" dirty="0"/>
              <a:t>_</a:t>
            </a:r>
            <a:r>
              <a:rPr lang="en-US" dirty="0" err="1"/>
              <a:t>i</a:t>
            </a:r>
            <a:r>
              <a:rPr lang="ru-RU" dirty="0"/>
              <a:t> на этом объекте. </a:t>
            </a:r>
            <a:endParaRPr lang="ru-RU" dirty="0"/>
          </a:p>
          <a:p>
            <a:r>
              <a:rPr lang="ru-RU" dirty="0"/>
              <a:t>После того как вы построили эту оценку на функционал ошибки, мы будем ее минимизировать. </a:t>
            </a:r>
            <a:endParaRPr lang="ru-RU" dirty="0"/>
          </a:p>
          <a:p>
            <a:r>
              <a:rPr lang="ru-RU" dirty="0"/>
              <a:t>При этом обратите внимание, мы минимизируем верхнюю оценку (ее удобно минимизировать — она гладкая), но при этом нашей задачей является минимизация доли ошибок. </a:t>
            </a:r>
            <a:endParaRPr lang="ru-RU" dirty="0"/>
          </a:p>
          <a:p>
            <a:r>
              <a:rPr lang="ru-RU" dirty="0"/>
              <a:t>И мы надеемся, что если мы сделаем верхнюю оценку маленькой, то и доля ошибок будет маленькой, но при этом, разумеется, это не гарантируется. </a:t>
            </a:r>
            <a:endParaRPr lang="ru-RU" dirty="0"/>
          </a:p>
          <a:p>
            <a:r>
              <a:rPr lang="ru-RU" dirty="0"/>
              <a:t>То есть</a:t>
            </a:r>
            <a:r>
              <a:rPr lang="en-US" dirty="0"/>
              <a:t>,</a:t>
            </a:r>
            <a:r>
              <a:rPr lang="ru-RU" dirty="0"/>
              <a:t> уже могут возникнуть некоторые проблемы: мы можем сделать маленькой оценку, но при этом доля ошибок будет нас не устраивать, но зато мы получаем удобный метод оптимизации.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Далее обсудим, как выглядит семейство алгоритмов в случае с линейными моделями.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Здесь приведены некоторые распространенные примеры таких верхних оценок. </a:t>
            </a:r>
            <a:endParaRPr lang="ru-RU" dirty="0"/>
          </a:p>
          <a:p>
            <a:r>
              <a:rPr lang="ru-RU" dirty="0"/>
              <a:t>Первая из них — логистическая, вычисляется как натуральный логарифм, под которым стоит 1 плюс экспонента от произведения ответа алгоритма истинного ответа с минусом. </a:t>
            </a:r>
            <a:endParaRPr lang="ru-RU" dirty="0"/>
          </a:p>
          <a:p>
            <a:r>
              <a:rPr lang="ru-RU" dirty="0"/>
              <a:t>Также есть экспоненциальная оценка и кусочно-линейная. </a:t>
            </a:r>
            <a:endParaRPr lang="ru-RU" dirty="0"/>
          </a:p>
          <a:p>
            <a:r>
              <a:rPr lang="ru-RU" dirty="0"/>
              <a:t>Логистическая используется в логистической регрессии, о которой мы поговорим позже; кусочно-линейная — в методе опорных векторов (этот метод мы тоже рассмотрим). </a:t>
            </a:r>
            <a:endParaRPr lang="ru-RU" dirty="0"/>
          </a:p>
          <a:p>
            <a:r>
              <a:rPr lang="ru-RU" dirty="0"/>
              <a:t>Заметьте, что все 3 оценки на самом деле зависят не по отдельности от прогноза алгоритма </a:t>
            </a:r>
            <a:r>
              <a:rPr lang="en-US" dirty="0"/>
              <a:t>a </a:t>
            </a:r>
            <a:r>
              <a:rPr lang="ru-RU" dirty="0"/>
              <a:t>и истинного ответа </a:t>
            </a:r>
            <a:r>
              <a:rPr lang="en-US" dirty="0"/>
              <a:t>y, </a:t>
            </a:r>
            <a:r>
              <a:rPr lang="ru-RU" dirty="0"/>
              <a:t>а от их произведения </a:t>
            </a:r>
            <a:r>
              <a:rPr lang="en-US" dirty="0"/>
              <a:t>y × a,</a:t>
            </a:r>
            <a:r>
              <a:rPr lang="ru-RU" dirty="0"/>
              <a:t> это нам пригодится чуть дальше.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Графики различных функций потерь: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пороговая (красная линия),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экспоненциальная (оранжевая),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логистическая (малиновая) и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кусочно-линейная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(синяя)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Хорошо, давайте рассмотрим конкретный пример. </a:t>
            </a:r>
            <a:endParaRPr lang="ru-RU" dirty="0"/>
          </a:p>
          <a:p>
            <a:r>
              <a:rPr lang="ru-RU" dirty="0"/>
              <a:t>Возьмем логистическую функцию потерь и посмотрим на верхнюю оценку на функционал ошибки, которая получается</a:t>
            </a:r>
            <a:r>
              <a:rPr lang="en-US" dirty="0"/>
              <a:t> </a:t>
            </a:r>
            <a:r>
              <a:rPr lang="ru-RU" dirty="0"/>
              <a:t>при использовании этой функции потерь. </a:t>
            </a:r>
            <a:endParaRPr lang="en-US" dirty="0"/>
          </a:p>
          <a:p>
            <a:r>
              <a:rPr lang="ru-RU" dirty="0"/>
              <a:t>Она будет выглядеть вот так. </a:t>
            </a:r>
            <a:endParaRPr lang="en-US" dirty="0"/>
          </a:p>
          <a:p>
            <a:r>
              <a:rPr lang="ru-RU" dirty="0"/>
              <a:t>Функция потерь уже получилась гладкой, что гораздо приятнее,</a:t>
            </a:r>
            <a:r>
              <a:rPr lang="en-US" dirty="0"/>
              <a:t> </a:t>
            </a:r>
            <a:r>
              <a:rPr lang="ru-RU" dirty="0"/>
              <a:t>но все еще есть проблема. </a:t>
            </a:r>
            <a:endParaRPr lang="en-US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Подставим значение отступа, т.е. заменим его скалярным произведения вектора весов на вектор признаков и истинный ответ.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 есть, будем измерять качество оценки, качество скалярного произведения.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Можно показать, что минимизация этой функции потерь приведет к тому, что мы будем максимизировать отступ на каждом объекте, то есть пытаться сделать его положительным, сделать правильную классификацию на каждом объекте, а даже если мы уже делаем правильную классификацию на каждом объекте, будем стремиться максимизировать отступ, то есть максимизировать уверенность классификации на каждом объекте, что довольно хорошо.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Итак, что мы обсудили? </a:t>
            </a:r>
            <a:endParaRPr lang="en-US" dirty="0"/>
          </a:p>
          <a:p>
            <a:r>
              <a:rPr lang="ru-RU" dirty="0"/>
              <a:t>Мы выяснили,</a:t>
            </a:r>
            <a:r>
              <a:rPr lang="en-US" dirty="0"/>
              <a:t> </a:t>
            </a:r>
            <a:r>
              <a:rPr lang="ru-RU" dirty="0"/>
              <a:t>что в задаче классификации есть вполне логичный функционал потерь — это доля</a:t>
            </a:r>
            <a:r>
              <a:rPr lang="en-US" dirty="0"/>
              <a:t> </a:t>
            </a:r>
            <a:r>
              <a:rPr lang="ru-RU" dirty="0"/>
              <a:t>ошибок, доля неправильных ответов. </a:t>
            </a:r>
            <a:endParaRPr lang="en-US" dirty="0"/>
          </a:p>
          <a:p>
            <a:r>
              <a:rPr lang="ru-RU" dirty="0"/>
              <a:t>Но при этом он является негладким,</a:t>
            </a:r>
            <a:r>
              <a:rPr lang="en-US" dirty="0"/>
              <a:t> </a:t>
            </a:r>
            <a:r>
              <a:rPr lang="ru-RU" dirty="0"/>
              <a:t>его сложно оптимизировать, и поэтому нужно сделать 2 шага,</a:t>
            </a:r>
            <a:r>
              <a:rPr lang="en-US" dirty="0"/>
              <a:t> </a:t>
            </a:r>
            <a:r>
              <a:rPr lang="ru-RU" dirty="0"/>
              <a:t>чтобы оптимизировать было удобнее. </a:t>
            </a:r>
            <a:endParaRPr lang="en-US" dirty="0"/>
          </a:p>
          <a:p>
            <a:r>
              <a:rPr lang="ru-RU" dirty="0"/>
              <a:t>Во-первых, оценить сверху пороговую</a:t>
            </a:r>
            <a:r>
              <a:rPr lang="en-US" dirty="0"/>
              <a:t> </a:t>
            </a:r>
            <a:r>
              <a:rPr lang="ru-RU" dirty="0"/>
              <a:t>функцию потерь чем то гладким, и, во-вторых, провести релаксацию, то есть заменить индикатор ошибки</a:t>
            </a:r>
            <a:r>
              <a:rPr lang="en-US" dirty="0"/>
              <a:t> </a:t>
            </a:r>
            <a:r>
              <a:rPr lang="ru-RU" dirty="0"/>
              <a:t>на отступ на данном объекте. </a:t>
            </a:r>
            <a:endParaRPr lang="en-US" dirty="0"/>
          </a:p>
          <a:p>
            <a:r>
              <a:rPr lang="ru-RU" dirty="0"/>
              <a:t>Далее можно для обучения использовать</a:t>
            </a:r>
            <a:r>
              <a:rPr lang="en-US" dirty="0"/>
              <a:t> </a:t>
            </a:r>
            <a:r>
              <a:rPr lang="ru-RU" dirty="0"/>
              <a:t>любые градиентные методы или другие ваши любимые методы оптимизации.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Линейныи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алгоритм в задачах регрессии выглядит следующим образом: </a:t>
            </a:r>
            <a:endParaRPr lang="ru-RU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,,,</a:t>
            </a:r>
            <a:endParaRPr lang="en-US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где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 —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свободный коэффициент,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x^j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—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признаки, 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 —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их веса.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чего он состоит? Мы берем все признаки объекта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x^j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складываем их с некоторыми весами в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тое, при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том признаке стоит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j-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тый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вес.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Также мы прибавляем к этой сумме вес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свободный коэффициент, или еще его иногда называют сдвигом.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Давайте обратим внимание, что сдвиг немножко портит вид модели, он делает его неоднородным.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устранить это, давайте добавим к данным еще один признак, константный, который на каждом объекте принимает значение 1.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случае вес при нем по смыслу будет совпадать со свободным коэффициентом или со сдвигом, и сам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w0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будет больше не нужен, его роль будет играть вес при этом признаке.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добавить 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 + 1)-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й признак, который на каждом объекте принимает значение 1, линейный алгоритм можно будет записать в более компактной форме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где используется обозначение ⟨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w, x⟩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скалярного произведения двух векторов.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Далее давайте обсудим, как измерять ошибку линейного алгоритма на обучающей выборке или на какой-то другой выборке.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Давайте рассмотрим пример. Пусть у нас есть объект, ответ</a:t>
            </a:r>
            <a:r>
              <a:rPr lang="en-US" dirty="0"/>
              <a:t> </a:t>
            </a:r>
            <a:r>
              <a:rPr lang="ru-RU" dirty="0"/>
              <a:t>на котором равен 10.</a:t>
            </a:r>
            <a:endParaRPr lang="ru-RU" dirty="0"/>
          </a:p>
          <a:p>
            <a:r>
              <a:rPr lang="ru-RU" dirty="0"/>
              <a:t>И посмотрим разные варианты того, что может предсказать наш алгоритм. </a:t>
            </a:r>
            <a:endParaRPr lang="ru-RU" dirty="0"/>
          </a:p>
          <a:p>
            <a:r>
              <a:rPr lang="ru-RU" dirty="0"/>
              <a:t>Предположим, алгоритм от </a:t>
            </a:r>
            <a:r>
              <a:rPr lang="en-US" dirty="0"/>
              <a:t>x </a:t>
            </a:r>
            <a:r>
              <a:rPr lang="ru-RU" dirty="0"/>
              <a:t>выдает ответ: 11, этот ответ не совпадает с истинным ответом: 10 и отклоняется на 1. Наверное, это не очень сильное отклонение. </a:t>
            </a:r>
            <a:endParaRPr lang="ru-RU" dirty="0"/>
          </a:p>
          <a:p>
            <a:r>
              <a:rPr lang="ru-RU" dirty="0"/>
              <a:t>Или, например, если ответ нашего алгоритма: 9. Его отклонение будет: −1, поскольку алгоритм ошибается в другую сторону, возможно, это тоже не очень плохо. </a:t>
            </a:r>
            <a:endParaRPr lang="ru-RU" dirty="0"/>
          </a:p>
          <a:p>
            <a:r>
              <a:rPr lang="ru-RU" dirty="0"/>
              <a:t>А что, если алгоритм возвращает число 20? В этом случае отклонение от истины гораздо больше. Разница равна 10. Если же алгоритм возвращает 1, отклонение тоже большое, но в другую сторону. Оно равно −9. </a:t>
            </a:r>
            <a:endParaRPr lang="ru-RU" dirty="0"/>
          </a:p>
          <a:p>
            <a:r>
              <a:rPr lang="ru-RU" dirty="0"/>
              <a:t>В общем-то здесь, понятно, проблема, по которой нельзя использовать отклонение, то есть а(</a:t>
            </a:r>
            <a:r>
              <a:rPr lang="en-US" dirty="0"/>
              <a:t>x) − y, </a:t>
            </a:r>
            <a:r>
              <a:rPr lang="ru-RU" dirty="0"/>
              <a:t>как некую меру ошибки.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качестве меры ошибки не может быть выбрано отклонение от прогноза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Q(a, y) = a(x) − y,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 как в этом случае минимум функционала не будет достигаться при правильном ответе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a(x) = y.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Самый простой способ — считать модуль отклонения: …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dirty="0"/>
              <a:t>Минимум модуля — это 0, и достигается он в том случае, если ответ алгоритма и истинный ответ совпадают. </a:t>
            </a:r>
            <a:endParaRPr lang="ru-RU" dirty="0"/>
          </a:p>
          <a:p>
            <a:r>
              <a:rPr lang="ru-RU" dirty="0"/>
              <a:t>Это уже гораздо больше подходит нам, мы можем минимизировать модули отклонения ответов алгоритма от истинных ответов на всех объектах и тем самым настраивать наш алгоритм.</a:t>
            </a: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у модуля есть большая проблема. Эта функция негладкая. </a:t>
            </a:r>
            <a:endParaRPr lang="ru-RU" dirty="0"/>
          </a:p>
          <a:p>
            <a:r>
              <a:rPr lang="ru-RU" dirty="0"/>
              <a:t>У модуля нет производной в нуле, и из-за этого использование градиентных методов оптимизации может быть затруднительно. </a:t>
            </a:r>
            <a:endParaRPr lang="ru-RU" dirty="0"/>
          </a:p>
          <a:p>
            <a:r>
              <a:rPr lang="ru-RU" dirty="0"/>
              <a:t>Чтобы решить и эту проблему давайте просто возведем в квадрат модуль. </a:t>
            </a:r>
            <a:endParaRPr lang="ru-RU" dirty="0"/>
          </a:p>
          <a:p>
            <a:r>
              <a:rPr lang="ru-RU" dirty="0"/>
              <a:t>Квадрат разности — это все еще хорошая функция. </a:t>
            </a:r>
            <a:endParaRPr lang="ru-RU" dirty="0"/>
          </a:p>
          <a:p>
            <a:r>
              <a:rPr lang="ru-RU" dirty="0"/>
              <a:t>Ее минимум равен 0 и достигается, если прогноз алгоритма и истинный ответ совпадают. </a:t>
            </a:r>
            <a:endParaRPr lang="ru-RU" dirty="0"/>
          </a:p>
          <a:p>
            <a:r>
              <a:rPr lang="ru-RU" dirty="0"/>
              <a:t>И при этом квадрат является гладкой функцией, у него есть производная в каждой точке, поэтому его можно минимизировать теми методами градиентными, которые мы будем обсуждать далее.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приходим к функционалу ошибки, который называется среднеквадратичной ошибкой. </a:t>
            </a:r>
            <a:endParaRPr lang="ru-RU" dirty="0"/>
          </a:p>
          <a:p>
            <a:r>
              <a:rPr lang="ru-RU" dirty="0"/>
              <a:t>В нем мы вычисляем квадрат отклонения ответа алгоритма а(</a:t>
            </a:r>
            <a:r>
              <a:rPr lang="en-US" dirty="0"/>
              <a:t>x</a:t>
            </a:r>
            <a:r>
              <a:rPr lang="ru-RU" dirty="0"/>
              <a:t>_</a:t>
            </a:r>
            <a:r>
              <a:rPr lang="en-US" dirty="0" err="1"/>
              <a:t>i</a:t>
            </a:r>
            <a:r>
              <a:rPr lang="en-US" dirty="0"/>
              <a:t>-</a:t>
            </a:r>
            <a:r>
              <a:rPr lang="ru-RU" dirty="0"/>
              <a:t>того) от истинного ответа </a:t>
            </a:r>
            <a:r>
              <a:rPr lang="en-US" dirty="0"/>
              <a:t>y</a:t>
            </a:r>
            <a:r>
              <a:rPr lang="ru-RU" dirty="0"/>
              <a:t>_</a:t>
            </a:r>
            <a:r>
              <a:rPr lang="en-US" dirty="0" err="1"/>
              <a:t>i</a:t>
            </a:r>
            <a:r>
              <a:rPr lang="en-US" dirty="0"/>
              <a:t>-</a:t>
            </a:r>
            <a:r>
              <a:rPr lang="ru-RU" dirty="0"/>
              <a:t>того. </a:t>
            </a:r>
            <a:endParaRPr lang="ru-RU" dirty="0"/>
          </a:p>
          <a:p>
            <a:r>
              <a:rPr lang="ru-RU" dirty="0"/>
              <a:t>И суммируем, точнее усредняем, эти квадраты отклонений по всей обучающей выборке. </a:t>
            </a:r>
            <a:endParaRPr lang="ru-RU" dirty="0"/>
          </a:p>
          <a:p>
            <a:r>
              <a:rPr lang="ru-RU" dirty="0"/>
              <a:t>Это и называется среднеквадратичной ошибкой.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Обратите внимание, что подставляя сюда линейную модель, то есть вместо </a:t>
            </a:r>
            <a:r>
              <a:rPr lang="en-US" dirty="0"/>
              <a:t>a(x) </a:t>
            </a:r>
            <a:r>
              <a:rPr lang="ru-RU" dirty="0"/>
              <a:t>подставляя скалярное произведение </a:t>
            </a:r>
            <a:r>
              <a:rPr lang="en-US" dirty="0"/>
              <a:t>w </a:t>
            </a:r>
            <a:r>
              <a:rPr lang="ru-RU" dirty="0"/>
              <a:t>на </a:t>
            </a:r>
            <a:r>
              <a:rPr lang="en-US" dirty="0"/>
              <a:t>x</a:t>
            </a:r>
            <a:r>
              <a:rPr lang="ru-RU" dirty="0"/>
              <a:t>_</a:t>
            </a:r>
            <a:r>
              <a:rPr lang="en-US" dirty="0" err="1"/>
              <a:t>i</a:t>
            </a:r>
            <a:r>
              <a:rPr lang="en-US" dirty="0"/>
              <a:t>-</a:t>
            </a:r>
            <a:r>
              <a:rPr lang="ru-RU" dirty="0"/>
              <a:t>тое, мы получаем уже не функционал, а функцию, поскольку теперь наша ошибка зависит не от некой функции </a:t>
            </a:r>
            <a:r>
              <a:rPr lang="en-US" dirty="0"/>
              <a:t>a(x), </a:t>
            </a:r>
            <a:r>
              <a:rPr lang="ru-RU" dirty="0"/>
              <a:t>а от вектора весов </a:t>
            </a:r>
            <a:r>
              <a:rPr lang="en-US" dirty="0"/>
              <a:t>w. </a:t>
            </a:r>
            <a:r>
              <a:rPr lang="ru-RU" dirty="0"/>
              <a:t>И оптимизировать нужно именно по этому вектору весов, что уже гораздо проще.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Итак, мы с вами обсудили, как выглядят линейные алгоритмы, или линейные модели, для задачи регрессии и договорились, что будем измерять их качества с помощью среднеквадратичного отклонения, среднеквадратичной ошибки. </a:t>
            </a:r>
            <a:endParaRPr lang="ru-RU" dirty="0"/>
          </a:p>
          <a:p>
            <a:r>
              <a:rPr lang="ru-RU" dirty="0"/>
              <a:t>В следующей части поговорим о том, как оптимизировать эту ошибку, как настраивать алгоритмы под этот функционал ошибки.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договорились, что измерять качество линейной модели мы будем с помощью среднеквадратичного функционала ошибки, который считает квадрат отклонения прогноза линейной модели от истинного ответа и усредняет эти квадраты отклонений по всем объектам обучающей выборки.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Математический метод, применяемый для решения различных задач, основанный на минимизации суммы квадратов отклонений некоторых функций от искомых переменных, называется </a:t>
            </a:r>
            <a:r>
              <a:rPr lang="ru-RU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Методом наименьших квадратов (МНК, </a:t>
            </a:r>
            <a:r>
              <a:rPr lang="en-US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Ordinary Least Squares, OLS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ru-RU" dirty="0"/>
          </a:p>
          <a:p>
            <a:r>
              <a:rPr lang="ru-RU" dirty="0"/>
              <a:t>Здесь параметрами являются веса при признаках. </a:t>
            </a:r>
            <a:endParaRPr lang="ru-RU" dirty="0"/>
          </a:p>
          <a:p>
            <a:r>
              <a:rPr lang="ru-RU" dirty="0"/>
              <a:t>Всего у нас </a:t>
            </a:r>
            <a:r>
              <a:rPr lang="en-US" dirty="0"/>
              <a:t>d </a:t>
            </a:r>
            <a:r>
              <a:rPr lang="ru-RU" dirty="0"/>
              <a:t>признаков, весов, таким образом, тоже </a:t>
            </a:r>
            <a:r>
              <a:rPr lang="en-US" dirty="0"/>
              <a:t>d, </a:t>
            </a:r>
            <a:r>
              <a:rPr lang="ru-RU" dirty="0"/>
              <a:t>а значит у нас </a:t>
            </a:r>
            <a:r>
              <a:rPr lang="en-US" dirty="0"/>
              <a:t>d </a:t>
            </a:r>
            <a:r>
              <a:rPr lang="ru-RU" dirty="0"/>
              <a:t>неизвестных, </a:t>
            </a:r>
            <a:r>
              <a:rPr lang="en-US" dirty="0"/>
              <a:t>d </a:t>
            </a:r>
            <a:r>
              <a:rPr lang="ru-RU" dirty="0"/>
              <a:t>чисел, которые нам нужно настроить. </a:t>
            </a:r>
            <a:endParaRPr lang="ru-RU" dirty="0"/>
          </a:p>
          <a:p>
            <a:r>
              <a:rPr lang="ru-RU" dirty="0"/>
              <a:t>При этом мы считаем, что среди признаков есть константный признак, значения которого на всех объектах равны 1, благодаря этому нам не нужно включать константные члены в нашу формулу.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Прежде чем мы перейдем к оптимизации этого функционала, давайте обсудим, как записать в матричном виде среднеквадратичную ошибку. </a:t>
            </a:r>
            <a:endParaRPr lang="ru-RU" dirty="0"/>
          </a:p>
          <a:p>
            <a:r>
              <a:rPr lang="ru-RU" dirty="0"/>
              <a:t>Начнем мы с матрицы «объекты–признаки». </a:t>
            </a:r>
            <a:endParaRPr lang="ru-RU" dirty="0"/>
          </a:p>
          <a:p>
            <a:r>
              <a:rPr lang="ru-RU" dirty="0"/>
              <a:t>Это матрица, в которой </a:t>
            </a:r>
            <a:r>
              <a:rPr lang="en-US" dirty="0"/>
              <a:t>l </a:t>
            </a:r>
            <a:r>
              <a:rPr lang="ru-RU" dirty="0"/>
              <a:t>строк, то есть столько, сколько объектов, и </a:t>
            </a:r>
            <a:r>
              <a:rPr lang="en-US" dirty="0"/>
              <a:t>d </a:t>
            </a:r>
            <a:r>
              <a:rPr lang="ru-RU" dirty="0"/>
              <a:t>столбцов, то есть столько, сколько признаков. </a:t>
            </a:r>
            <a:endParaRPr lang="ru-RU" dirty="0"/>
          </a:p>
          <a:p>
            <a:r>
              <a:rPr lang="ru-RU" dirty="0"/>
              <a:t>В </a:t>
            </a:r>
            <a:r>
              <a:rPr lang="en-US" dirty="0" err="1"/>
              <a:t>i</a:t>
            </a:r>
            <a:r>
              <a:rPr lang="en-US" dirty="0"/>
              <a:t>-</a:t>
            </a:r>
            <a:r>
              <a:rPr lang="ru-RU" dirty="0"/>
              <a:t>том </a:t>
            </a:r>
            <a:r>
              <a:rPr lang="en-US" dirty="0"/>
              <a:t>j-</a:t>
            </a:r>
            <a:r>
              <a:rPr lang="ru-RU" dirty="0"/>
              <a:t>том элементе этой матрицы записаны значения </a:t>
            </a:r>
            <a:r>
              <a:rPr lang="en-US" dirty="0"/>
              <a:t>j-</a:t>
            </a:r>
            <a:r>
              <a:rPr lang="ru-RU" dirty="0"/>
              <a:t>того признака на </a:t>
            </a:r>
            <a:r>
              <a:rPr lang="en-US" dirty="0" err="1"/>
              <a:t>i</a:t>
            </a:r>
            <a:r>
              <a:rPr lang="en-US" dirty="0"/>
              <a:t>-</a:t>
            </a:r>
            <a:r>
              <a:rPr lang="ru-RU" dirty="0"/>
              <a:t>том объекте.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dirty="0"/>
              <a:t>Таким образом, мы получаем что в </a:t>
            </a:r>
            <a:r>
              <a:rPr lang="en-US" dirty="0" err="1"/>
              <a:t>i</a:t>
            </a:r>
            <a:r>
              <a:rPr lang="en-US" dirty="0"/>
              <a:t>-</a:t>
            </a:r>
            <a:r>
              <a:rPr lang="ru-RU" dirty="0"/>
              <a:t>той строке этой матрицы записаны все признаки </a:t>
            </a:r>
            <a:r>
              <a:rPr lang="en-US" dirty="0" err="1"/>
              <a:t>i</a:t>
            </a:r>
            <a:r>
              <a:rPr lang="en-US" dirty="0"/>
              <a:t>-</a:t>
            </a:r>
            <a:r>
              <a:rPr lang="ru-RU" dirty="0"/>
              <a:t>того объекта, а в </a:t>
            </a:r>
            <a:r>
              <a:rPr lang="en-US" dirty="0"/>
              <a:t>j-</a:t>
            </a:r>
            <a:r>
              <a:rPr lang="ru-RU" dirty="0"/>
              <a:t>том столбце этой матрицы записаны значения </a:t>
            </a:r>
            <a:r>
              <a:rPr lang="en-US" dirty="0"/>
              <a:t>j-</a:t>
            </a:r>
            <a:r>
              <a:rPr lang="ru-RU" dirty="0"/>
              <a:t>того признака на всех объектах.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Также нам понадобится вектор ответов — это вектор </a:t>
            </a:r>
            <a:r>
              <a:rPr lang="en-US" dirty="0"/>
              <a:t>y, </a:t>
            </a:r>
            <a:r>
              <a:rPr lang="en-US" dirty="0" err="1"/>
              <a:t>i</a:t>
            </a:r>
            <a:r>
              <a:rPr lang="en-US" dirty="0"/>
              <a:t>-</a:t>
            </a:r>
            <a:r>
              <a:rPr lang="ru-RU" dirty="0" err="1"/>
              <a:t>тый</a:t>
            </a:r>
            <a:r>
              <a:rPr lang="ru-RU" dirty="0"/>
              <a:t> элемент которого равен </a:t>
            </a:r>
            <a:r>
              <a:rPr lang="en-US" dirty="0"/>
              <a:t>y</a:t>
            </a:r>
            <a:r>
              <a:rPr lang="ru-RU" dirty="0"/>
              <a:t>_</a:t>
            </a:r>
            <a:r>
              <a:rPr lang="en-US" dirty="0" err="1"/>
              <a:t>i</a:t>
            </a:r>
            <a:r>
              <a:rPr lang="en-US" dirty="0"/>
              <a:t>-</a:t>
            </a:r>
            <a:r>
              <a:rPr lang="ru-RU" dirty="0"/>
              <a:t>тому, то есть истинному ответу на </a:t>
            </a:r>
            <a:r>
              <a:rPr lang="en-US" dirty="0" err="1"/>
              <a:t>i</a:t>
            </a:r>
            <a:r>
              <a:rPr lang="en-US" dirty="0"/>
              <a:t>-</a:t>
            </a:r>
            <a:r>
              <a:rPr lang="ru-RU" dirty="0"/>
              <a:t>том объекте обучающей выборки.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Теперь мы можем записать в матричном виде среднеквадратичную ошибку, она будет выглядеть вот так. </a:t>
            </a:r>
            <a:endParaRPr lang="ru-RU" dirty="0"/>
          </a:p>
          <a:p>
            <a:r>
              <a:rPr lang="ru-RU" dirty="0"/>
              <a:t>Обратите внимание, когда мы умножаем матрицу «объекты–признаки» </a:t>
            </a:r>
            <a:r>
              <a:rPr lang="en-US" dirty="0"/>
              <a:t>X </a:t>
            </a:r>
            <a:r>
              <a:rPr lang="ru-RU" dirty="0"/>
              <a:t>на вектор весов </a:t>
            </a:r>
            <a:r>
              <a:rPr lang="en-US" dirty="0"/>
              <a:t>w,</a:t>
            </a:r>
            <a:r>
              <a:rPr lang="ru-RU" dirty="0"/>
              <a:t> мы получаем вектор размера </a:t>
            </a:r>
            <a:r>
              <a:rPr lang="en-US" dirty="0"/>
              <a:t>l, </a:t>
            </a:r>
            <a:r>
              <a:rPr lang="ru-RU" dirty="0"/>
              <a:t>то есть такого размера, сколько у нас всего объектов, и </a:t>
            </a:r>
            <a:r>
              <a:rPr lang="en-US" dirty="0" err="1"/>
              <a:t>i</a:t>
            </a:r>
            <a:r>
              <a:rPr lang="en-US" dirty="0"/>
              <a:t>-</a:t>
            </a:r>
            <a:r>
              <a:rPr lang="ru-RU" dirty="0" err="1"/>
              <a:t>тый</a:t>
            </a:r>
            <a:r>
              <a:rPr lang="ru-RU" dirty="0"/>
              <a:t> элемент этого вектора — это и есть прогноз нашей модели, скалярное произведение вектора весов на значение признаков на </a:t>
            </a:r>
            <a:r>
              <a:rPr lang="en-US" dirty="0" err="1"/>
              <a:t>i</a:t>
            </a:r>
            <a:r>
              <a:rPr lang="en-US" dirty="0"/>
              <a:t>-</a:t>
            </a:r>
            <a:r>
              <a:rPr lang="ru-RU" dirty="0"/>
              <a:t>том объекте. </a:t>
            </a:r>
            <a:endParaRPr lang="ru-RU" dirty="0"/>
          </a:p>
          <a:p>
            <a:r>
              <a:rPr lang="ru-RU" dirty="0"/>
              <a:t>Вычитаем из этого вектора вектор </a:t>
            </a:r>
            <a:r>
              <a:rPr lang="en-US" dirty="0"/>
              <a:t>y,</a:t>
            </a:r>
            <a:r>
              <a:rPr lang="ru-RU" dirty="0"/>
              <a:t> получаем отклонение прогнозов алгоритма от истинных ответов, и, вычисляя евклидову норму, возводя ее в квадрат и после этого поделив на число объектов, получаем среднеквадратичную ошибку. </a:t>
            </a:r>
            <a:endParaRPr lang="ru-RU" dirty="0"/>
          </a:p>
          <a:p>
            <a:r>
              <a:rPr lang="ru-RU" dirty="0"/>
              <a:t>Это то, что нам нужно минимизировать. Нам эта формула пригодится, например, для реализации на компьютере. </a:t>
            </a:r>
            <a:endParaRPr lang="ru-RU" dirty="0"/>
          </a:p>
          <a:p>
            <a:r>
              <a:rPr lang="ru-RU" dirty="0"/>
              <a:t>Так очень удобно вычислять значение среднеквадратичной ошибки на всей выборке.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Можно показать, что если взять градиент от этой функции, приравнять его к нулю, выразить вектор весов через все остальное, то можно получить аналитическое решение задачи минимизации среднеквадратичной ошибки.</a:t>
            </a:r>
            <a:endParaRPr lang="ru-RU" dirty="0"/>
          </a:p>
          <a:p>
            <a:r>
              <a:rPr lang="ru-RU" dirty="0"/>
              <a:t>Оно будет выглядеть вот так. Чтобы найти оптимальный вектор весов, нужно умножить матрицу </a:t>
            </a:r>
            <a:r>
              <a:rPr lang="en-US" dirty="0"/>
              <a:t>X </a:t>
            </a:r>
            <a:r>
              <a:rPr lang="ru-RU" dirty="0"/>
              <a:t>транспонированное на </a:t>
            </a:r>
            <a:r>
              <a:rPr lang="en-US" dirty="0"/>
              <a:t>X, </a:t>
            </a:r>
            <a:r>
              <a:rPr lang="ru-RU" dirty="0"/>
              <a:t>обратить это произведение, умножить на матрицу </a:t>
            </a:r>
            <a:r>
              <a:rPr lang="en-US" dirty="0"/>
              <a:t>X </a:t>
            </a:r>
            <a:r>
              <a:rPr lang="ru-RU" dirty="0"/>
              <a:t>транспонированное и умножить на вектор ответов </a:t>
            </a:r>
            <a:r>
              <a:rPr lang="en-US" dirty="0"/>
              <a:t>y. </a:t>
            </a:r>
            <a:r>
              <a:rPr lang="ru-RU" dirty="0"/>
              <a:t>Конечно, очень хорошо, что решение записывается аналитически. В этом случае можно не заниматься оптимизацией, но у аналитического решения есть ряд очень серьезных проблем. Самая главная проблема состоит в том, что вам нужно обращать матрицу </a:t>
            </a:r>
            <a:r>
              <a:rPr lang="en-US" dirty="0"/>
              <a:t>X </a:t>
            </a:r>
            <a:r>
              <a:rPr lang="ru-RU" dirty="0"/>
              <a:t>транспонированное на </a:t>
            </a:r>
            <a:r>
              <a:rPr lang="en-US" dirty="0"/>
              <a:t>X. </a:t>
            </a:r>
            <a:r>
              <a:rPr lang="ru-RU" dirty="0"/>
              <a:t>Обращение это очень тяжелая операция. Матрица </a:t>
            </a:r>
            <a:r>
              <a:rPr lang="en-US" dirty="0"/>
              <a:t>X </a:t>
            </a:r>
            <a:r>
              <a:rPr lang="ru-RU" dirty="0"/>
              <a:t>транспонированное на </a:t>
            </a:r>
            <a:r>
              <a:rPr lang="en-US" dirty="0"/>
              <a:t>X </a:t>
            </a:r>
            <a:r>
              <a:rPr lang="ru-RU" dirty="0"/>
              <a:t>имеет размеры </a:t>
            </a:r>
            <a:r>
              <a:rPr lang="en-US" dirty="0"/>
              <a:t>d </a:t>
            </a:r>
            <a:r>
              <a:rPr lang="ru-RU" dirty="0"/>
              <a:t>на </a:t>
            </a:r>
            <a:r>
              <a:rPr lang="en-US" dirty="0"/>
              <a:t>d, </a:t>
            </a:r>
            <a:r>
              <a:rPr lang="ru-RU" dirty="0"/>
              <a:t>то есть число признаков на число признаков. Обращение такой матрицы требует порядка </a:t>
            </a:r>
            <a:r>
              <a:rPr lang="en-US" dirty="0"/>
              <a:t>d </a:t>
            </a:r>
            <a:r>
              <a:rPr lang="ru-RU" dirty="0"/>
              <a:t>в кубе операций, Если у вас тысячи или десятки тысяч признаков, обращение будет занимать очень много времени. Также при этом обращении могут возникнуть численные проблемы, если матрица </a:t>
            </a:r>
            <a:r>
              <a:rPr lang="en-US" dirty="0"/>
              <a:t>X </a:t>
            </a:r>
            <a:r>
              <a:rPr lang="ru-RU" dirty="0"/>
              <a:t>транспонированное на </a:t>
            </a:r>
            <a:r>
              <a:rPr lang="en-US" dirty="0"/>
              <a:t>X </a:t>
            </a:r>
            <a:r>
              <a:rPr lang="ru-RU" dirty="0"/>
              <a:t>устроена не очень хорошо. Поэтому гораздо более простым и удобным подходом является оптимизационный. Несмотря на то что решение можно записать аналитически, давайте все равно с помощью метода оптимизации искать его, а именно с помощью градиентного спуска.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Можно показать, что среднеквадратичная ошибка — это выпуклая и гладкая функция. Из выпуклости следует, что у нее всего 1 минимум, а из гладкости следует, что в каждой ее точке можно посчитать градиент, и поэтому можно использовать градиентный спуск для оптимизации.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dirty="0"/>
              <a:t>Давайте подробно обсудим алгоритм градиентного спуска.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Повторение обозначений из прошлых лекций</a:t>
            </a:r>
            <a:endParaRPr lang="ru-RU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начала необходимо напомнить некоторые обозначения, которые были введены ранее.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—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пространство объектов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—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пространство ответов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= (x^1, ...,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x^d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—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признаковое описание объекта </a:t>
            </a:r>
            <a:endParaRPr lang="ru-RU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= (x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)^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 —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обучающая выборка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a(x) —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алгоритм, модель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Q(a,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X) —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функционал ошибки алгоритма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выборке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Обучение: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a(x)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argmin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∈ A Q(a, X)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Напомним, что в задаче регрессии пространство ответов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= R.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научиться решать задачу регрессии, необходимо задать: </a:t>
            </a:r>
            <a:endParaRPr lang="ru-RU" dirty="0"/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Функционал ошибки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Q: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способ измерения того, хорошо или плохо работает алгоритм на конкретной выборке.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Семейство алгоритмов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A: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 выглядит множество алгоритмов, из которых выбирается лучший.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 обучения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как именно выбирается лучший алгоритм из семейства алгоритмов.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Начинается он с того, что мы каким-то образом находим начальное приближение для вектора весов </a:t>
            </a:r>
            <a:r>
              <a:rPr lang="en-US" dirty="0"/>
              <a:t>w </a:t>
            </a:r>
            <a:r>
              <a:rPr lang="ru-RU" dirty="0"/>
              <a:t>с верхним индексом 0. </a:t>
            </a:r>
            <a:endParaRPr lang="ru-RU" dirty="0"/>
          </a:p>
          <a:p>
            <a:r>
              <a:rPr lang="ru-RU" dirty="0"/>
              <a:t>Его можно искать самыми разными способами. </a:t>
            </a:r>
            <a:endParaRPr lang="ru-RU" dirty="0"/>
          </a:p>
          <a:p>
            <a:r>
              <a:rPr lang="ru-RU" dirty="0"/>
              <a:t>Один из самых простых — это инициализировать все элементы вектора весов нулями. </a:t>
            </a:r>
            <a:endParaRPr lang="ru-RU" dirty="0"/>
          </a:p>
          <a:p>
            <a:r>
              <a:rPr lang="ru-RU" dirty="0"/>
              <a:t>То есть, каждая компонента </a:t>
            </a:r>
            <a:r>
              <a:rPr lang="en-US" dirty="0"/>
              <a:t>w^0 — </a:t>
            </a:r>
            <a:r>
              <a:rPr lang="ru-RU" dirty="0"/>
              <a:t>это ноль. </a:t>
            </a:r>
            <a:endParaRPr lang="ru-RU" dirty="0"/>
          </a:p>
          <a:p>
            <a:r>
              <a:rPr lang="ru-RU" dirty="0"/>
              <a:t>Есть и другие подходы. </a:t>
            </a:r>
            <a:endParaRPr lang="ru-RU" dirty="0"/>
          </a:p>
          <a:p>
            <a:r>
              <a:rPr lang="ru-RU" dirty="0"/>
              <a:t>Например, можно инициализировать случайными и не очень большими числами.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dirty="0"/>
              <a:t>Далее в цикле мы повторяем следующие операции.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dirty="0"/>
              <a:t>На </a:t>
            </a:r>
            <a:r>
              <a:rPr lang="en-US" dirty="0"/>
              <a:t>t-</a:t>
            </a:r>
            <a:r>
              <a:rPr lang="ru-RU" dirty="0"/>
              <a:t>той итерации цикла мы берем приближение с предыдущей итерации, то есть </a:t>
            </a:r>
            <a:r>
              <a:rPr lang="en-US" dirty="0"/>
              <a:t>w^(t−1), </a:t>
            </a:r>
            <a:r>
              <a:rPr lang="ru-RU" dirty="0"/>
              <a:t>и вычитаем из него вектор градиента в этой точке, умноженный на некоторый коэффициент </a:t>
            </a:r>
            <a:r>
              <a:rPr lang="el-GR" dirty="0"/>
              <a:t>η</a:t>
            </a:r>
            <a:r>
              <a:rPr lang="en-US" dirty="0"/>
              <a:t>_t,</a:t>
            </a:r>
            <a:r>
              <a:rPr lang="ru-RU" dirty="0"/>
              <a:t> который называет шагом.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dirty="0"/>
              <a:t>Почему мы именно так изменяем вектор весов?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dirty="0"/>
              <a:t>Мы обсуждали ранее, что градиент показывает в сторону наискорейшего возрастания функции, а антиградиент, то есть вектор градиента с минусом, показывает в сторону наискорейшего убывания.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dirty="0"/>
              <a:t>Таким образом, если мы хотим как можно сильнее уменьшить функционал ошибки </a:t>
            </a:r>
            <a:r>
              <a:rPr lang="en-US" dirty="0"/>
              <a:t>Q, </a:t>
            </a:r>
            <a:r>
              <a:rPr lang="ru-RU" dirty="0"/>
              <a:t>нам нужно изменять вектор весов именно в сторону антиградиента, что здесь и происходит.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dirty="0"/>
              <a:t>Коэффициент </a:t>
            </a:r>
            <a:r>
              <a:rPr lang="el-GR" dirty="0"/>
              <a:t>η</a:t>
            </a:r>
            <a:r>
              <a:rPr lang="ru-RU" dirty="0"/>
              <a:t>_</a:t>
            </a:r>
            <a:r>
              <a:rPr lang="en-US" dirty="0"/>
              <a:t>t (</a:t>
            </a:r>
            <a:r>
              <a:rPr lang="ru-RU" dirty="0"/>
              <a:t>или шаг) нужен для того, чтобы регулировать, насколько далеко мы шагаем в сторону антиградиента.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dirty="0"/>
              <a:t>Дело в том, что оказывается оптимальным шагать не очень сильно, мы увидим с вами это чуть дальше.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dirty="0"/>
              <a:t>Эти градиентные шаги повторяются до тех пор, пока не наступит сходимость.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dirty="0"/>
              <a:t>Сходимость можно определять по-разному.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dirty="0"/>
              <a:t>В нашем случае мы ее определяем как ситуацию, в которой векторы весов от шага к шагу начали меняться не слишком сильно.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dirty="0"/>
              <a:t>То есть</a:t>
            </a:r>
            <a:r>
              <a:rPr lang="en-US" dirty="0"/>
              <a:t>,</a:t>
            </a:r>
            <a:r>
              <a:rPr lang="ru-RU" dirty="0"/>
              <a:t> норма отклонения вектора весов на текущем шаге от вектора весов на предыдущем шаге, должна отличаться не более, чем на </a:t>
            </a:r>
            <a:r>
              <a:rPr lang="el-GR" dirty="0"/>
              <a:t>ε.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dirty="0"/>
              <a:t>В этом случае мы завершаем градиентный спуск.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dirty="0"/>
              <a:t>Если же изменение довольно большое, мы продолжаем его.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dirty="0"/>
              <a:t>Есть и другие подходы к определению сходимости. Например, можно сравнивать значение функционала ошибки между текущей итерацией и предыдущей, или использовать еще какие-то способы.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обсудили, как в матричном виде записать среднеквадратичный функционал ошибки для линейной регрессии, и выяснили, что у него есть аналитическое решение, которое тем не менее обладает рядом</a:t>
            </a:r>
            <a:r>
              <a:rPr lang="en-US" dirty="0"/>
              <a:t> </a:t>
            </a:r>
            <a:r>
              <a:rPr lang="ru-RU" dirty="0"/>
              <a:t>проблем, его довольно тяжело вычислить. </a:t>
            </a:r>
            <a:endParaRPr lang="ru-RU" dirty="0"/>
          </a:p>
          <a:p>
            <a:r>
              <a:rPr lang="ru-RU" dirty="0"/>
              <a:t>Поэтому гораздо проще использовать градиентный спуск. </a:t>
            </a:r>
            <a:endParaRPr lang="ru-RU" dirty="0"/>
          </a:p>
          <a:p>
            <a:r>
              <a:rPr lang="ru-RU" dirty="0"/>
              <a:t>Также обсудили, как он устроен и почему в нем шаг делается именно в сторону антиградиента. </a:t>
            </a:r>
            <a:endParaRPr lang="ru-RU" dirty="0"/>
          </a:p>
          <a:p>
            <a:r>
              <a:rPr lang="ru-RU" dirty="0"/>
              <a:t>В следующей части мы посмотрим, как выглядит применение градиентного спуска конкретно для задачи линейной регрессии.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давайте начнем с простого примера, со случая, когда признак всего один. </a:t>
            </a:r>
            <a:endParaRPr lang="ru-RU" dirty="0"/>
          </a:p>
          <a:p>
            <a:r>
              <a:rPr lang="ru-RU" dirty="0"/>
              <a:t>Эта ситуация называется парной регрессией. </a:t>
            </a:r>
            <a:endParaRPr lang="ru-RU" dirty="0"/>
          </a:p>
          <a:p>
            <a:r>
              <a:rPr lang="ru-RU" dirty="0"/>
              <a:t>В этом случае линейная модель выглядит как </a:t>
            </a:r>
            <a:r>
              <a:rPr lang="en-US" dirty="0"/>
              <a:t>a </a:t>
            </a:r>
            <a:r>
              <a:rPr lang="ru-RU" dirty="0"/>
              <a:t>от х равняется </a:t>
            </a:r>
            <a:r>
              <a:rPr lang="en-US" dirty="0"/>
              <a:t>w</a:t>
            </a:r>
            <a:r>
              <a:rPr lang="ru-RU" dirty="0"/>
              <a:t>_</a:t>
            </a:r>
            <a:r>
              <a:rPr lang="en-US" dirty="0"/>
              <a:t>1 </a:t>
            </a:r>
            <a:r>
              <a:rPr lang="ru-RU" dirty="0"/>
              <a:t>умножить на </a:t>
            </a:r>
            <a:r>
              <a:rPr lang="en-US" dirty="0"/>
              <a:t>x </a:t>
            </a:r>
            <a:r>
              <a:rPr lang="ru-RU" dirty="0"/>
              <a:t>плюс </a:t>
            </a:r>
            <a:r>
              <a:rPr lang="en-US" dirty="0"/>
              <a:t>w</a:t>
            </a:r>
            <a:r>
              <a:rPr lang="ru-RU" dirty="0"/>
              <a:t>_</a:t>
            </a:r>
            <a:r>
              <a:rPr lang="en-US" dirty="0"/>
              <a:t>0. </a:t>
            </a:r>
            <a:endParaRPr lang="ru-RU" dirty="0"/>
          </a:p>
          <a:p>
            <a:r>
              <a:rPr lang="ru-RU" dirty="0"/>
              <a:t>То есть мы берем значение нашего единственного признака </a:t>
            </a:r>
            <a:r>
              <a:rPr lang="en-US" dirty="0"/>
              <a:t>x, </a:t>
            </a:r>
            <a:r>
              <a:rPr lang="ru-RU" dirty="0"/>
              <a:t>умножаем на некоторый вес, некоторый коэффициент </a:t>
            </a:r>
            <a:r>
              <a:rPr lang="en-US" dirty="0"/>
              <a:t>w</a:t>
            </a:r>
            <a:r>
              <a:rPr lang="ru-RU" dirty="0"/>
              <a:t>_</a:t>
            </a:r>
            <a:r>
              <a:rPr lang="en-US" dirty="0"/>
              <a:t>1, </a:t>
            </a:r>
            <a:r>
              <a:rPr lang="ru-RU" dirty="0"/>
              <a:t>и прибавляем свободный коэффициент </a:t>
            </a:r>
            <a:r>
              <a:rPr lang="en-US" dirty="0"/>
              <a:t>w</a:t>
            </a:r>
            <a:r>
              <a:rPr lang="ru-RU" dirty="0"/>
              <a:t>_</a:t>
            </a:r>
            <a:r>
              <a:rPr lang="en-US" dirty="0"/>
              <a:t>0,</a:t>
            </a:r>
            <a:r>
              <a:rPr lang="ru-RU" dirty="0"/>
              <a:t> который также называется сдвигом. </a:t>
            </a:r>
            <a:endParaRPr lang="ru-RU" dirty="0"/>
          </a:p>
          <a:p>
            <a:r>
              <a:rPr lang="ru-RU" dirty="0"/>
              <a:t>Получается, что у нашей модели есть два параметра: </a:t>
            </a:r>
            <a:r>
              <a:rPr lang="en-US" dirty="0"/>
              <a:t>w</a:t>
            </a:r>
            <a:r>
              <a:rPr lang="ru-RU" dirty="0"/>
              <a:t>_</a:t>
            </a:r>
            <a:r>
              <a:rPr lang="en-US" dirty="0"/>
              <a:t>1 </a:t>
            </a:r>
            <a:r>
              <a:rPr lang="ru-RU" dirty="0"/>
              <a:t>и </a:t>
            </a:r>
            <a:r>
              <a:rPr lang="en-US" dirty="0"/>
              <a:t>w</a:t>
            </a:r>
            <a:r>
              <a:rPr lang="ru-RU" dirty="0"/>
              <a:t>_</a:t>
            </a:r>
            <a:r>
              <a:rPr lang="en-US" dirty="0"/>
              <a:t>0. </a:t>
            </a:r>
            <a:endParaRPr lang="ru-RU" dirty="0"/>
          </a:p>
          <a:p>
            <a:r>
              <a:rPr lang="ru-RU" dirty="0"/>
              <a:t>Их нужно настраивать. </a:t>
            </a:r>
            <a:endParaRPr lang="ru-RU" dirty="0"/>
          </a:p>
          <a:p>
            <a:r>
              <a:rPr lang="ru-RU" dirty="0"/>
              <a:t>Функционал ошибки возьмем среднеквадратичный, то есть посчитаем квадраты отклонения прогноза модели от истинного ответа и усредним по всем объектам.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Повторение обозначений из прошлых лекций</a:t>
            </a:r>
            <a:endParaRPr lang="ru-RU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начала необходимо напомнить некоторые обозначения, которые были введены ранее.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—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пространство объектов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—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пространство ответов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= (x^1, ...,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x^d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—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признаковое описание объекта </a:t>
            </a:r>
            <a:endParaRPr lang="ru-RU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= (x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)^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 —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обучающая выборка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a(x) —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алгоритм, модель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Q(a,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X) —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функционал ошибки алгоритма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выборке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Обучение: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a(x)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argmin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∈ A Q(a, X)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Напомним, что в задаче регрессии пространство ответов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= R.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научиться решать задачу регрессии, необходимо задать: </a:t>
            </a:r>
            <a:endParaRPr lang="ru-RU" dirty="0"/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Функционал ошибки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Q: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способ измерения того, хорошо или плохо работает алгоритм на конкретной выборке.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Семейство алгоритмов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A: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 выглядит множество алгоритмов, из которых выбирается лучший.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 обучения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как именно выбирается лучший алгоритм из семейства алгоритмов.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Давайте рассмотрим, как будет работать градиентный спуск в случае с парной регрессией на примере конкретной выборки. </a:t>
            </a:r>
            <a:endParaRPr lang="ru-RU" dirty="0"/>
          </a:p>
          <a:p>
            <a:r>
              <a:rPr lang="ru-RU" dirty="0"/>
              <a:t>Например, это может быть задача предсказания прибыли магазина в следующем месяце на основе его прибыли в предыдущем месяце. </a:t>
            </a:r>
            <a:endParaRPr lang="ru-RU" dirty="0"/>
          </a:p>
          <a:p>
            <a:r>
              <a:rPr lang="ru-RU" dirty="0"/>
              <a:t>Выборка выглядит вот так. </a:t>
            </a:r>
            <a:endParaRPr lang="ru-RU" dirty="0"/>
          </a:p>
          <a:p>
            <a:r>
              <a:rPr lang="ru-RU" dirty="0"/>
              <a:t>По оси </a:t>
            </a:r>
            <a:r>
              <a:rPr lang="en-US" dirty="0"/>
              <a:t>x </a:t>
            </a:r>
            <a:r>
              <a:rPr lang="ru-RU" dirty="0"/>
              <a:t>отложено значение единственного признака, по оси </a:t>
            </a:r>
            <a:r>
              <a:rPr lang="en-US" dirty="0"/>
              <a:t>y </a:t>
            </a:r>
            <a:r>
              <a:rPr lang="ru-RU" dirty="0"/>
              <a:t>отложено значение ответа. </a:t>
            </a:r>
            <a:endParaRPr lang="ru-RU" dirty="0"/>
          </a:p>
          <a:p>
            <a:r>
              <a:rPr lang="ru-RU" dirty="0"/>
              <a:t>Если нарисовать функционал качества в осях </a:t>
            </a:r>
            <a:r>
              <a:rPr lang="en-US" dirty="0"/>
              <a:t>w</a:t>
            </a:r>
            <a:r>
              <a:rPr lang="ru-RU" dirty="0"/>
              <a:t>_</a:t>
            </a:r>
            <a:r>
              <a:rPr lang="en-US" dirty="0"/>
              <a:t>0 </a:t>
            </a:r>
            <a:r>
              <a:rPr lang="ru-RU" dirty="0"/>
              <a:t>и </a:t>
            </a:r>
            <a:r>
              <a:rPr lang="en-US" dirty="0"/>
              <a:t>w</a:t>
            </a:r>
            <a:r>
              <a:rPr lang="ru-RU" dirty="0"/>
              <a:t>_</a:t>
            </a:r>
            <a:r>
              <a:rPr lang="en-US" dirty="0"/>
              <a:t>1, </a:t>
            </a:r>
            <a:r>
              <a:rPr lang="ru-RU" dirty="0"/>
              <a:t>он будет выглядеть как-то так. </a:t>
            </a:r>
            <a:endParaRPr lang="ru-RU" dirty="0"/>
          </a:p>
          <a:p>
            <a:r>
              <a:rPr lang="ru-RU" dirty="0"/>
              <a:t>То есть это некоторая функция параболического вида, у нее где-то есть минимум.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Вспомним, что градиентный спуск заключается в том, что мы как-то инициализируем вектор весов и дальше до сходимости повторяем градиентный шаг. </a:t>
            </a:r>
            <a:endParaRPr lang="ru-RU" dirty="0"/>
          </a:p>
          <a:p>
            <a:r>
              <a:rPr lang="ru-RU" dirty="0"/>
              <a:t>То есть, вычитаем из текущего приближения вектора весов градиент функционала ошибки в этой точке с некоторым коэффициентом в этой точке</a:t>
            </a:r>
            <a:r>
              <a:rPr lang="en-US" dirty="0"/>
              <a:t>. </a:t>
            </a:r>
            <a:endParaRPr lang="ru-RU" dirty="0"/>
          </a:p>
          <a:p>
            <a:r>
              <a:rPr lang="ru-RU" dirty="0"/>
              <a:t>Сходимость наступает, когда вектор весов перестает меняться слишком сильно от одной итерации к другой.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Чтобы запустить градиентный спуск, нам нужно вычислить градиент, то есть вектор частных производных функционала ошибки по всем его параметрам. </a:t>
            </a:r>
            <a:endParaRPr lang="ru-RU" dirty="0"/>
          </a:p>
          <a:p>
            <a:r>
              <a:rPr lang="ru-RU" dirty="0"/>
              <a:t>У нас параметра два, </a:t>
            </a:r>
            <a:r>
              <a:rPr lang="en-US" dirty="0"/>
              <a:t>w</a:t>
            </a:r>
            <a:r>
              <a:rPr lang="ru-RU" dirty="0"/>
              <a:t>_</a:t>
            </a:r>
            <a:r>
              <a:rPr lang="en-US" dirty="0"/>
              <a:t>1 </a:t>
            </a:r>
            <a:r>
              <a:rPr lang="ru-RU" dirty="0"/>
              <a:t>и </a:t>
            </a:r>
            <a:r>
              <a:rPr lang="en-US" dirty="0"/>
              <a:t>w</a:t>
            </a:r>
            <a:r>
              <a:rPr lang="ru-RU" dirty="0"/>
              <a:t>_</a:t>
            </a:r>
            <a:r>
              <a:rPr lang="en-US" dirty="0"/>
              <a:t>0. </a:t>
            </a:r>
            <a:endParaRPr lang="ru-RU" dirty="0"/>
          </a:p>
          <a:p>
            <a:r>
              <a:rPr lang="ru-RU" dirty="0"/>
              <a:t>Легко показать, что частные производные по </a:t>
            </a:r>
            <a:r>
              <a:rPr lang="en-US" dirty="0"/>
              <a:t>w_1 </a:t>
            </a:r>
            <a:r>
              <a:rPr lang="ru-RU" dirty="0"/>
              <a:t>и </a:t>
            </a:r>
            <a:r>
              <a:rPr lang="en-US" dirty="0"/>
              <a:t>w_0 </a:t>
            </a:r>
            <a:r>
              <a:rPr lang="ru-RU" dirty="0"/>
              <a:t>записываются вот так.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Итак, чтобы посмотреть, как работает градиентный спуск на нашей выборке, будем рисовать две картинки. </a:t>
            </a:r>
            <a:endParaRPr lang="ru-RU" dirty="0"/>
          </a:p>
          <a:p>
            <a:r>
              <a:rPr lang="ru-RU" dirty="0"/>
              <a:t>На левой картинке мы изображаем пространство параметров. По оси </a:t>
            </a:r>
            <a:r>
              <a:rPr lang="en-US" dirty="0"/>
              <a:t>x </a:t>
            </a:r>
            <a:r>
              <a:rPr lang="ru-RU" dirty="0"/>
              <a:t>отложен параметр </a:t>
            </a:r>
            <a:r>
              <a:rPr lang="en-US" dirty="0"/>
              <a:t>w</a:t>
            </a:r>
            <a:r>
              <a:rPr lang="ru-RU" dirty="0"/>
              <a:t>_</a:t>
            </a:r>
            <a:r>
              <a:rPr lang="en-US" dirty="0"/>
              <a:t>0,</a:t>
            </a:r>
            <a:r>
              <a:rPr lang="ru-RU" dirty="0"/>
              <a:t> по оси </a:t>
            </a:r>
            <a:r>
              <a:rPr lang="en-US" dirty="0"/>
              <a:t>y </a:t>
            </a:r>
            <a:r>
              <a:rPr lang="ru-RU" dirty="0"/>
              <a:t>параметр — </a:t>
            </a:r>
            <a:r>
              <a:rPr lang="en-US" dirty="0"/>
              <a:t>w</a:t>
            </a:r>
            <a:r>
              <a:rPr lang="ru-RU" dirty="0"/>
              <a:t>_</a:t>
            </a:r>
            <a:r>
              <a:rPr lang="en-US" dirty="0"/>
              <a:t>1. </a:t>
            </a:r>
            <a:endParaRPr lang="ru-RU" dirty="0"/>
          </a:p>
          <a:p>
            <a:r>
              <a:rPr lang="ru-RU" dirty="0"/>
              <a:t>Точка в этом пространстве обозначает конкретную модель. </a:t>
            </a:r>
            <a:endParaRPr lang="ru-RU" dirty="0"/>
          </a:p>
          <a:p>
            <a:r>
              <a:rPr lang="ru-RU" dirty="0"/>
              <a:t>Выбирая конкретные места, мы получаем конкретную линейную регрессию. </a:t>
            </a:r>
            <a:endParaRPr lang="ru-RU" dirty="0"/>
          </a:p>
          <a:p>
            <a:r>
              <a:rPr lang="ru-RU" dirty="0"/>
              <a:t>На правом графике мы изображаем нашу выборку в осях «признак — ответ» и алгоритм, который настроен, который соответствует точке на левом графике. </a:t>
            </a:r>
            <a:endParaRPr lang="ru-RU" dirty="0"/>
          </a:p>
          <a:p>
            <a:r>
              <a:rPr lang="ru-RU" dirty="0"/>
              <a:t>Итак, если мы возьмем начальное приближение случайно, возьмем некоторую точку в окрестности нуля, то получим некоторый не очень хороший алгоритм. </a:t>
            </a:r>
            <a:endParaRPr lang="ru-RU" dirty="0"/>
          </a:p>
          <a:p>
            <a:r>
              <a:rPr lang="ru-RU" dirty="0"/>
              <a:t>Он совершенно не соответствует тому, какая зависимость есть в нашей выборке.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Сделаем первый градиентный шаг. </a:t>
            </a:r>
            <a:endParaRPr lang="ru-RU" dirty="0"/>
          </a:p>
          <a:p>
            <a:r>
              <a:rPr lang="ru-RU" dirty="0"/>
              <a:t>Он сдвинется вверх и немножко вправо, и мы видим, что после даже первого градиентного шага алгоритм гораздо больше соответствует истинной зависимости. </a:t>
            </a:r>
            <a:endParaRPr lang="ru-RU" dirty="0"/>
          </a:p>
          <a:p>
            <a:r>
              <a:rPr lang="ru-RU" dirty="0"/>
              <a:t>Направление нашей прямой уже более или менее угадывает общую тенденцию в данных.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Сделаем еще несколько градиентных шагов. </a:t>
            </a:r>
            <a:endParaRPr lang="ru-RU" dirty="0"/>
          </a:p>
          <a:p>
            <a:r>
              <a:rPr lang="ru-RU" dirty="0"/>
              <a:t>Наша точка в пространстве параметра будет двигаться в том же направлении, а наша прямая, наш алгоритм, будет все ближе и ближе к нашему облаку точек, к нашему облаку объектов.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 того, как мы сделаем 100 итераций, наша точка в пространстве параметров немножко завернет, а сам алгоритм будет уже очень неплохо аппроксимировать, неплохо приближать данные. </a:t>
            </a:r>
            <a:endParaRPr lang="ru-RU" dirty="0"/>
          </a:p>
          <a:p>
            <a:r>
              <a:rPr lang="ru-RU" dirty="0"/>
              <a:t>Видно, что модель после 100-й итерации уже довольно неплохая.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 того, как мы сделаем тысячу итераций, точка в пространстве параметров, то есть набор параметров, сдвинется еще сильнее в том же направлении и алгоритм станет еще лучше описывать данные.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 двух тысяч итераций мало что изменится. </a:t>
            </a:r>
            <a:endParaRPr lang="ru-RU" dirty="0"/>
          </a:p>
          <a:p>
            <a:r>
              <a:rPr lang="ru-RU" dirty="0"/>
              <a:t>Видно, что уже наступила сходимость, и мы получили довольно неплохой алгоритм, который соответствует зависимости между признаком и ответом.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 этом, если посмотреть на график того, как менялось значение функционала ошибки по мере итерации, мы увидим, что это изменение было монотонным, начиналось оно в довольно высокой точки, затем уменьшалось, и в какой-то момент вышло на асимптоту.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</a:t>
            </a:r>
            <a:r>
              <a:rPr lang="en-US" dirty="0"/>
              <a:t> </a:t>
            </a:r>
            <a:r>
              <a:rPr lang="ru-RU" dirty="0"/>
              <a:t>обсуждаем задачу регрессии, то есть пространство ответов </a:t>
            </a:r>
            <a:r>
              <a:rPr lang="en-US" dirty="0"/>
              <a:t>Y </a:t>
            </a:r>
            <a:r>
              <a:rPr lang="ru-RU" dirty="0"/>
              <a:t>совпадает</a:t>
            </a:r>
            <a:r>
              <a:rPr lang="en-US" dirty="0"/>
              <a:t> </a:t>
            </a:r>
            <a:r>
              <a:rPr lang="ru-RU" dirty="0"/>
              <a:t>с множеством вещественных чисел. </a:t>
            </a:r>
            <a:endParaRPr lang="en-US" dirty="0"/>
          </a:p>
          <a:p>
            <a:r>
              <a:rPr lang="ru-RU" dirty="0"/>
              <a:t>Ответом может быть любое</a:t>
            </a:r>
            <a:r>
              <a:rPr lang="en-US" dirty="0"/>
              <a:t> </a:t>
            </a:r>
            <a:r>
              <a:rPr lang="ru-RU" dirty="0"/>
              <a:t>вещественное число. </a:t>
            </a:r>
            <a:endParaRPr lang="en-US" dirty="0"/>
          </a:p>
          <a:p>
            <a:r>
              <a:rPr lang="ru-RU" dirty="0"/>
              <a:t>Чтобы научиться решать задачу регрессии, нужно уметь отвечать на 3 вопроса:</a:t>
            </a:r>
            <a:endParaRPr lang="ru-RU" dirty="0"/>
          </a:p>
          <a:p>
            <a:r>
              <a:rPr lang="en-US" dirty="0"/>
              <a:t>1) </a:t>
            </a:r>
            <a:r>
              <a:rPr lang="ru-RU" dirty="0"/>
              <a:t>как выглядит функционал ошибки, то есть как мы измеряем, насколько хорошо</a:t>
            </a:r>
            <a:r>
              <a:rPr lang="en-US" dirty="0"/>
              <a:t> </a:t>
            </a:r>
            <a:r>
              <a:rPr lang="ru-RU" dirty="0"/>
              <a:t>или плохо отрабатывает алгоритм на конкретной выборке; </a:t>
            </a:r>
            <a:endParaRPr lang="en-US" dirty="0"/>
          </a:p>
          <a:p>
            <a:r>
              <a:rPr lang="en-US" dirty="0"/>
              <a:t>2)</a:t>
            </a:r>
            <a:r>
              <a:rPr lang="ru-RU" dirty="0"/>
              <a:t> </a:t>
            </a:r>
            <a:r>
              <a:rPr lang="en-US" dirty="0"/>
              <a:t> </a:t>
            </a:r>
            <a:r>
              <a:rPr lang="ru-RU" dirty="0"/>
              <a:t>семейство алгоритмов, как оно устроено, как выглядит множество тех алгоритмов, из</a:t>
            </a:r>
            <a:r>
              <a:rPr lang="en-US" dirty="0"/>
              <a:t> </a:t>
            </a:r>
            <a:r>
              <a:rPr lang="ru-RU" dirty="0"/>
              <a:t>которых мы выбираем лучшие; и </a:t>
            </a:r>
            <a:endParaRPr lang="en-US" dirty="0"/>
          </a:p>
          <a:p>
            <a:r>
              <a:rPr lang="en-US" dirty="0"/>
              <a:t>3)</a:t>
            </a:r>
            <a:r>
              <a:rPr lang="ru-RU" dirty="0"/>
              <a:t>  метод обучения, то есть как именно мы</a:t>
            </a:r>
            <a:r>
              <a:rPr lang="en-US" dirty="0"/>
              <a:t> </a:t>
            </a:r>
            <a:r>
              <a:rPr lang="ru-RU" dirty="0"/>
              <a:t>выбираем лучшие с точки зрения функционала ошибки алгоритм из семейства алгоритмов,</a:t>
            </a:r>
            <a:r>
              <a:rPr lang="en-US" dirty="0"/>
              <a:t> </a:t>
            </a:r>
            <a:r>
              <a:rPr lang="ru-RU" dirty="0"/>
              <a:t>из этого множества. </a:t>
            </a:r>
            <a:endParaRPr lang="en-US" dirty="0"/>
          </a:p>
          <a:p>
            <a:r>
              <a:rPr lang="ru-RU" dirty="0"/>
              <a:t>В этом разделе мы ответим на первые 2 вопроса, а о третьем будем мы говорить в следующих.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Очень важно в градиентном спуске понимать, как выбрать размер шага </a:t>
            </a:r>
            <a:r>
              <a:rPr lang="en-US" dirty="0"/>
              <a:t>ETA. </a:t>
            </a:r>
            <a:endParaRPr lang="en-US" dirty="0"/>
          </a:p>
          <a:p>
            <a:r>
              <a:rPr lang="ru-RU" dirty="0"/>
              <a:t>Давайте немножко поговорим об этом. </a:t>
            </a:r>
            <a:endParaRPr lang="en-US" dirty="0"/>
          </a:p>
          <a:p>
            <a:r>
              <a:rPr lang="ru-RU" dirty="0"/>
              <a:t>Вообще, нет никаких конкретных правил,</a:t>
            </a:r>
            <a:r>
              <a:rPr lang="en-US" dirty="0"/>
              <a:t> </a:t>
            </a:r>
            <a:r>
              <a:rPr lang="ru-RU" dirty="0"/>
              <a:t>конкретных рекомендаций, каким именно выбрать</a:t>
            </a:r>
            <a:r>
              <a:rPr lang="en-US" dirty="0"/>
              <a:t> </a:t>
            </a:r>
            <a:r>
              <a:rPr lang="ru-RU" dirty="0"/>
              <a:t>шаг для данной задачи. Выбор шага это искусство,</a:t>
            </a:r>
            <a:r>
              <a:rPr lang="en-US" dirty="0"/>
              <a:t> </a:t>
            </a:r>
            <a:r>
              <a:rPr lang="ru-RU" dirty="0"/>
              <a:t>но при этом есть некоторые соображения, которые могут помочь. </a:t>
            </a:r>
            <a:endParaRPr lang="en-US" dirty="0"/>
          </a:p>
          <a:p>
            <a:r>
              <a:rPr lang="ru-RU" dirty="0"/>
              <a:t>Если взять длину шага слишком маленькой,</a:t>
            </a:r>
            <a:r>
              <a:rPr lang="en-US" dirty="0"/>
              <a:t> </a:t>
            </a:r>
            <a:r>
              <a:rPr lang="ru-RU" dirty="0"/>
              <a:t>то градиентный спуск будет очень не спеша, но верно шагать в сторону минимума,</a:t>
            </a:r>
            <a:r>
              <a:rPr lang="en-US" dirty="0"/>
              <a:t> </a:t>
            </a:r>
            <a:r>
              <a:rPr lang="ru-RU" dirty="0"/>
              <a:t>как на картинке слева. </a:t>
            </a:r>
            <a:endParaRPr lang="en-US" dirty="0"/>
          </a:p>
          <a:p>
            <a:r>
              <a:rPr lang="ru-RU" dirty="0"/>
              <a:t>Видно, что шаги по мере приближения</a:t>
            </a:r>
            <a:r>
              <a:rPr lang="en-US" dirty="0"/>
              <a:t> </a:t>
            </a:r>
            <a:r>
              <a:rPr lang="ru-RU" dirty="0"/>
              <a:t>к минимуму становятся все более и более маленькими,</a:t>
            </a:r>
            <a:r>
              <a:rPr lang="en-US" dirty="0"/>
              <a:t> </a:t>
            </a:r>
            <a:r>
              <a:rPr lang="ru-RU" dirty="0"/>
              <a:t>нужно довольно много итераций, чтобы градиентный спуск</a:t>
            </a:r>
            <a:r>
              <a:rPr lang="en-US" dirty="0"/>
              <a:t> </a:t>
            </a:r>
            <a:r>
              <a:rPr lang="ru-RU" dirty="0"/>
              <a:t>сошелся с таким размером шага. </a:t>
            </a:r>
            <a:endParaRPr lang="en-US" dirty="0"/>
          </a:p>
          <a:p>
            <a:r>
              <a:rPr lang="ru-RU" dirty="0"/>
              <a:t>Если же взять размер шага очень большим,</a:t>
            </a:r>
            <a:r>
              <a:rPr lang="en-US" dirty="0"/>
              <a:t> </a:t>
            </a:r>
            <a:r>
              <a:rPr lang="ru-RU" dirty="0"/>
              <a:t>то, конечно, градиент будет показывать в сторону минимума, но поскольку мы</a:t>
            </a:r>
            <a:r>
              <a:rPr lang="en-US" dirty="0"/>
              <a:t> </a:t>
            </a:r>
            <a:r>
              <a:rPr lang="ru-RU" dirty="0"/>
              <a:t>шагаем по нему слишком далеко, есть риск, что мы будем перепрыгивать точку минимума, и, более того, есть риск расхождения, то есть градиентный спуск будет уходить</a:t>
            </a:r>
            <a:r>
              <a:rPr lang="en-US" dirty="0"/>
              <a:t> </a:t>
            </a:r>
            <a:r>
              <a:rPr lang="ru-RU" dirty="0"/>
              <a:t>все дальше и дальше от точки минимума, что и происходит на этой картинке.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Можно заметить, что если мы еще находимся</a:t>
            </a:r>
            <a:r>
              <a:rPr lang="en-US" dirty="0"/>
              <a:t> </a:t>
            </a:r>
            <a:r>
              <a:rPr lang="ru-RU" dirty="0"/>
              <a:t>очень далеко от точки минимума, то нет ничего плохого в том,</a:t>
            </a:r>
            <a:r>
              <a:rPr lang="en-US" dirty="0"/>
              <a:t> </a:t>
            </a:r>
            <a:r>
              <a:rPr lang="ru-RU" dirty="0"/>
              <a:t>чтобы делать длинные шаги, чтобы далеко шагать в</a:t>
            </a:r>
            <a:r>
              <a:rPr lang="en-US" dirty="0"/>
              <a:t> </a:t>
            </a:r>
            <a:r>
              <a:rPr lang="ru-RU" dirty="0"/>
              <a:t>сторону антиградиента. </a:t>
            </a:r>
            <a:endParaRPr lang="en-US" dirty="0"/>
          </a:p>
          <a:p>
            <a:r>
              <a:rPr lang="ru-RU" dirty="0"/>
              <a:t>Если же мы уже сделали много итераций</a:t>
            </a:r>
            <a:r>
              <a:rPr lang="en-US" dirty="0"/>
              <a:t> </a:t>
            </a:r>
            <a:r>
              <a:rPr lang="ru-RU" dirty="0"/>
              <a:t>градиентного спуска и есть подозрения, что мы находимся близко к точке минимума,</a:t>
            </a:r>
            <a:r>
              <a:rPr lang="en-US" dirty="0"/>
              <a:t> </a:t>
            </a:r>
            <a:r>
              <a:rPr lang="ru-RU" dirty="0"/>
              <a:t>то шаги должны быть аккуратными, чтобы мы не перескочили минимум,</a:t>
            </a:r>
            <a:r>
              <a:rPr lang="en-US" dirty="0"/>
              <a:t> </a:t>
            </a:r>
            <a:r>
              <a:rPr lang="ru-RU" dirty="0"/>
              <a:t>чтобы мы не начали шагать не в ту сторону.</a:t>
            </a:r>
            <a:endParaRPr lang="ru-RU" dirty="0"/>
          </a:p>
          <a:p>
            <a:r>
              <a:rPr lang="ru-RU" dirty="0"/>
              <a:t>Таким образом,</a:t>
            </a:r>
            <a:r>
              <a:rPr lang="en-US" dirty="0"/>
              <a:t> </a:t>
            </a:r>
            <a:r>
              <a:rPr lang="ru-RU" dirty="0"/>
              <a:t>возникает идея делать шаг переменным. </a:t>
            </a:r>
            <a:endParaRPr lang="en-US" dirty="0"/>
          </a:p>
          <a:p>
            <a:r>
              <a:rPr lang="ru-RU" dirty="0"/>
              <a:t>Чем больше итераций мы сделали,</a:t>
            </a:r>
            <a:r>
              <a:rPr lang="en-US" dirty="0"/>
              <a:t> </a:t>
            </a:r>
            <a:r>
              <a:rPr lang="ru-RU" dirty="0"/>
              <a:t>тем меньше должен быть размер шага. </a:t>
            </a:r>
            <a:endParaRPr lang="en-US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Например, можно в этом случае для</a:t>
            </a:r>
            <a:r>
              <a:rPr lang="en-US" dirty="0"/>
              <a:t> </a:t>
            </a:r>
            <a:r>
              <a:rPr lang="ru-RU" dirty="0"/>
              <a:t>размера шага </a:t>
            </a:r>
            <a:r>
              <a:rPr lang="en-US" dirty="0"/>
              <a:t>ETA </a:t>
            </a:r>
            <a:r>
              <a:rPr lang="ru-RU" dirty="0"/>
              <a:t>взять формулу </a:t>
            </a:r>
            <a:r>
              <a:rPr lang="en-US" dirty="0"/>
              <a:t>k </a:t>
            </a:r>
            <a:r>
              <a:rPr lang="ru-RU" dirty="0"/>
              <a:t>поделить на </a:t>
            </a:r>
            <a:r>
              <a:rPr lang="en-US" dirty="0"/>
              <a:t>t, </a:t>
            </a:r>
            <a:r>
              <a:rPr lang="ru-RU" dirty="0"/>
              <a:t>где </a:t>
            </a:r>
            <a:r>
              <a:rPr lang="en-US" dirty="0"/>
              <a:t>t </a:t>
            </a:r>
            <a:r>
              <a:rPr lang="ru-RU" dirty="0"/>
              <a:t>это номер текущей</a:t>
            </a:r>
            <a:r>
              <a:rPr lang="en-US" dirty="0"/>
              <a:t> </a:t>
            </a:r>
            <a:r>
              <a:rPr lang="ru-RU" dirty="0"/>
              <a:t>итерации, а </a:t>
            </a:r>
            <a:r>
              <a:rPr lang="en-US" dirty="0"/>
              <a:t>k — </a:t>
            </a:r>
            <a:r>
              <a:rPr lang="ru-RU" dirty="0"/>
              <a:t>некоторая константа. видно, что чем больше число итераций,</a:t>
            </a:r>
            <a:r>
              <a:rPr lang="en-US" dirty="0"/>
              <a:t> </a:t>
            </a:r>
            <a:r>
              <a:rPr lang="ru-RU" dirty="0"/>
              <a:t>тем меньше будет шаг, а константу </a:t>
            </a:r>
            <a:r>
              <a:rPr lang="en-US" dirty="0"/>
              <a:t>k </a:t>
            </a:r>
            <a:r>
              <a:rPr lang="ru-RU" dirty="0"/>
              <a:t>нужно как-то подбирать</a:t>
            </a:r>
            <a:r>
              <a:rPr lang="en-US" dirty="0"/>
              <a:t> </a:t>
            </a:r>
            <a:r>
              <a:rPr lang="ru-RU" dirty="0"/>
              <a:t>в зависимости от задачи, например, пробовать разные значения и посмотреть,</a:t>
            </a:r>
            <a:r>
              <a:rPr lang="en-US" dirty="0"/>
              <a:t> </a:t>
            </a:r>
            <a:r>
              <a:rPr lang="ru-RU" dirty="0"/>
              <a:t>когда сходимость есть, а когда нет.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случае с многомерной линейной</a:t>
            </a:r>
            <a:r>
              <a:rPr lang="en-US" dirty="0"/>
              <a:t> </a:t>
            </a:r>
            <a:r>
              <a:rPr lang="ru-RU" dirty="0"/>
              <a:t>регрессией подход будет тот же самый, нужно только по-другому</a:t>
            </a:r>
            <a:r>
              <a:rPr lang="en-US" dirty="0"/>
              <a:t> </a:t>
            </a:r>
            <a:r>
              <a:rPr lang="ru-RU" dirty="0"/>
              <a:t>рассчитать градиент. </a:t>
            </a:r>
            <a:endParaRPr lang="en-US" dirty="0"/>
          </a:p>
          <a:p>
            <a:r>
              <a:rPr lang="ru-RU" dirty="0"/>
              <a:t>Функционал в случае с многомерной</a:t>
            </a:r>
            <a:r>
              <a:rPr lang="en-US" dirty="0"/>
              <a:t> </a:t>
            </a:r>
            <a:r>
              <a:rPr lang="ru-RU" dirty="0"/>
              <a:t>линейной регрессией, как мы уже выяснили, записывается в матричном виде. </a:t>
            </a:r>
            <a:endParaRPr lang="en-US" dirty="0"/>
          </a:p>
          <a:p>
            <a:r>
              <a:rPr lang="ru-RU" dirty="0"/>
              <a:t>Это будет норма,</a:t>
            </a:r>
            <a:r>
              <a:rPr lang="en-US" dirty="0"/>
              <a:t> </a:t>
            </a:r>
            <a:r>
              <a:rPr lang="ru-RU" dirty="0"/>
              <a:t>точнее, квадрат нормы отклонения вектора </a:t>
            </a:r>
            <a:r>
              <a:rPr lang="en-US" dirty="0"/>
              <a:t>X w, </a:t>
            </a:r>
            <a:r>
              <a:rPr lang="ru-RU" dirty="0"/>
              <a:t>то есть вектора прогнозов, от вектора </a:t>
            </a:r>
            <a:r>
              <a:rPr lang="en-US" dirty="0"/>
              <a:t>y, </a:t>
            </a:r>
            <a:r>
              <a:rPr lang="ru-RU" dirty="0"/>
              <a:t>то есть вектора истинных ответов. И потом это делится на </a:t>
            </a:r>
            <a:r>
              <a:rPr lang="en-US" dirty="0"/>
              <a:t>l, </a:t>
            </a:r>
            <a:r>
              <a:rPr lang="ru-RU" dirty="0"/>
              <a:t>на размер выборки. </a:t>
            </a:r>
            <a:endParaRPr lang="en-US" dirty="0"/>
          </a:p>
          <a:p>
            <a:r>
              <a:rPr lang="ru-RU" dirty="0"/>
              <a:t>Нужно минимизировать</a:t>
            </a:r>
            <a:r>
              <a:rPr lang="en-US" dirty="0"/>
              <a:t> </a:t>
            </a:r>
            <a:r>
              <a:rPr lang="ru-RU" dirty="0"/>
              <a:t>этот функционал ошибки. </a:t>
            </a:r>
            <a:endParaRPr lang="en-US" dirty="0"/>
          </a:p>
          <a:p>
            <a:r>
              <a:rPr lang="ru-RU" dirty="0"/>
              <a:t>Можно показать, что градиент этого функционала в точке</a:t>
            </a:r>
            <a:r>
              <a:rPr lang="en-US" dirty="0"/>
              <a:t> w </a:t>
            </a:r>
            <a:r>
              <a:rPr lang="ru-RU" dirty="0"/>
              <a:t>вычисляется по вот такой формуле. </a:t>
            </a:r>
            <a:endParaRPr lang="en-US" dirty="0"/>
          </a:p>
          <a:p>
            <a:r>
              <a:rPr lang="ru-RU" dirty="0"/>
              <a:t>Нужно взять матрицу </a:t>
            </a:r>
            <a:r>
              <a:rPr lang="en-US" dirty="0"/>
              <a:t>X, </a:t>
            </a:r>
            <a:r>
              <a:rPr lang="ru-RU" dirty="0"/>
              <a:t>то есть матрицу</a:t>
            </a:r>
            <a:r>
              <a:rPr lang="en-US" dirty="0"/>
              <a:t> </a:t>
            </a:r>
            <a:r>
              <a:rPr lang="ru-RU" dirty="0"/>
              <a:t>«объекты — признаки», транспонировать ее, умножить на вектор отклонений </a:t>
            </a:r>
            <a:r>
              <a:rPr lang="en-US" dirty="0"/>
              <a:t>X w — y, </a:t>
            </a:r>
            <a:r>
              <a:rPr lang="ru-RU" dirty="0"/>
              <a:t>то есть на вектор ошибок алгоритма</a:t>
            </a:r>
            <a:r>
              <a:rPr lang="en-US" dirty="0"/>
              <a:t> </a:t>
            </a:r>
            <a:r>
              <a:rPr lang="ru-RU" dirty="0"/>
              <a:t>на каждом объекте обучения, и потом умножить все это на скаляр 2 поделить на </a:t>
            </a:r>
            <a:r>
              <a:rPr lang="en-US" dirty="0"/>
              <a:t>l. </a:t>
            </a:r>
            <a:endParaRPr lang="en-US" dirty="0"/>
          </a:p>
          <a:p>
            <a:r>
              <a:rPr lang="ru-RU" dirty="0"/>
              <a:t>Именно вдоль этого вектора нужно шагать</a:t>
            </a:r>
            <a:r>
              <a:rPr lang="en-US" dirty="0"/>
              <a:t> </a:t>
            </a:r>
            <a:r>
              <a:rPr lang="ru-RU" dirty="0"/>
              <a:t>на каждом шаге градиентного спуска.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Итак, мы с вами обсудили, как будет</a:t>
            </a:r>
            <a:r>
              <a:rPr lang="en-US" dirty="0"/>
              <a:t> </a:t>
            </a:r>
            <a:r>
              <a:rPr lang="ru-RU" dirty="0"/>
              <a:t>выглядеть градиентный спуск для парной, то есть одномерной, и многомерной линейной</a:t>
            </a:r>
            <a:r>
              <a:rPr lang="en-US" dirty="0"/>
              <a:t> </a:t>
            </a:r>
            <a:r>
              <a:rPr lang="ru-RU" dirty="0"/>
              <a:t>регрессии, обсудили важность выбора шага. </a:t>
            </a:r>
            <a:endParaRPr lang="en-US" dirty="0"/>
          </a:p>
          <a:p>
            <a:r>
              <a:rPr lang="ru-RU" dirty="0"/>
              <a:t>А в следующем части мы поговорим о</a:t>
            </a:r>
            <a:r>
              <a:rPr lang="en-US" dirty="0"/>
              <a:t> </a:t>
            </a:r>
            <a:r>
              <a:rPr lang="ru-RU" dirty="0"/>
              <a:t>модификации градиентного спуска, стохастическом градиентном спуске, который хорошо подходит для</a:t>
            </a:r>
            <a:r>
              <a:rPr lang="en-US" dirty="0"/>
              <a:t> </a:t>
            </a:r>
            <a:r>
              <a:rPr lang="ru-RU" dirty="0"/>
              <a:t>настройки линейной регрессии.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Итак, мы уже знаем, как работает обычный градиентный спуск. </a:t>
            </a:r>
            <a:endParaRPr lang="ru-RU" dirty="0"/>
          </a:p>
          <a:p>
            <a:r>
              <a:rPr lang="ru-RU" dirty="0"/>
              <a:t>Мы начинаем с некоторой инициализации вектора весов, например, нулями или другими значениями, и дальше повторяем в цикле градиентные шаги. </a:t>
            </a:r>
            <a:endParaRPr lang="ru-RU" dirty="0"/>
          </a:p>
          <a:p>
            <a:r>
              <a:rPr lang="ru-RU" dirty="0"/>
              <a:t>Градиентный шаг состоит в том, что мы вычитаем из текущего приближения вектора весов </a:t>
            </a:r>
            <a:r>
              <a:rPr lang="en-US" dirty="0"/>
              <a:t>w^(t − 1) </a:t>
            </a:r>
            <a:r>
              <a:rPr lang="ru-RU" dirty="0"/>
              <a:t>вектор градиента, с некоторым коэффициентом </a:t>
            </a:r>
            <a:r>
              <a:rPr lang="el-GR" dirty="0"/>
              <a:t>η</a:t>
            </a:r>
            <a:r>
              <a:rPr lang="en-US" dirty="0"/>
              <a:t>_t. </a:t>
            </a:r>
            <a:endParaRPr lang="ru-RU" dirty="0"/>
          </a:p>
          <a:p>
            <a:r>
              <a:rPr lang="ru-RU" dirty="0"/>
              <a:t>Повторяя эти шаги до тех пор, пока не наступит сходимость, то есть пока вектор весов не начнет меняться слишком слабо.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Давайте внимательнее посмотрим на то, как устроен градиентный шаг. </a:t>
            </a:r>
            <a:endParaRPr lang="ru-RU" dirty="0"/>
          </a:p>
          <a:p>
            <a:r>
              <a:rPr lang="ru-RU" dirty="0"/>
              <a:t>Вектор градиента в векторной форме выглядит вот так. </a:t>
            </a:r>
            <a:endParaRPr lang="ru-RU" dirty="0"/>
          </a:p>
          <a:p>
            <a:r>
              <a:rPr lang="ru-RU" dirty="0"/>
              <a:t>Если расписать </a:t>
            </a:r>
            <a:r>
              <a:rPr lang="en-US" dirty="0"/>
              <a:t>j-</a:t>
            </a:r>
            <a:r>
              <a:rPr lang="ru-RU" dirty="0"/>
              <a:t>ю компоненту этого вектора, то получим следующую формулу.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ней стоит суммирование по всем объектам обучающей выборки, по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ru-RU" dirty="0"/>
              <a:t>от 1 до </a:t>
            </a:r>
            <a:r>
              <a:rPr lang="en-US" dirty="0"/>
              <a:t>l.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Где мы суммируем следующие слагаемые, которые, по сути, показывают, как надо изменить </a:t>
            </a:r>
            <a:r>
              <a:rPr lang="en-US" dirty="0"/>
              <a:t>j-</a:t>
            </a:r>
            <a:r>
              <a:rPr lang="ru-RU" dirty="0"/>
              <a:t>й вес, чтобы как можно сильнее улучшить</a:t>
            </a:r>
            <a:r>
              <a:rPr lang="en-US" dirty="0"/>
              <a:t> </a:t>
            </a:r>
            <a:r>
              <a:rPr lang="ru-RU" dirty="0"/>
              <a:t>качество на объекте </a:t>
            </a:r>
            <a:r>
              <a:rPr lang="en-US" dirty="0"/>
              <a:t>x</a:t>
            </a:r>
            <a:r>
              <a:rPr lang="ru-RU" dirty="0"/>
              <a:t>_</a:t>
            </a:r>
            <a:r>
              <a:rPr lang="en-US" dirty="0" err="1"/>
              <a:t>i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Пример задачи регрессии: предсказание прибыли магазина </a:t>
            </a:r>
            <a:endParaRPr lang="ru-RU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Пусть известен один признак — прибыль магазина в прошлом месяце, а предсказать необходимо прибыль магазина в следующем.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Поскольку прибыль — вещественная переменная, здесь идет речь о задаче регрессии. </a:t>
            </a:r>
            <a:endParaRPr lang="ru-RU" dirty="0">
              <a:effectLst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dirty="0"/>
              <a:t>А вся сумма показывает, как нужно изменить </a:t>
            </a:r>
            <a:r>
              <a:rPr lang="en-US" dirty="0"/>
              <a:t>j-</a:t>
            </a:r>
            <a:r>
              <a:rPr lang="ru-RU" dirty="0"/>
              <a:t>й вес, чтобы улучшить качество на всей обучающей выборке. </a:t>
            </a:r>
            <a:endParaRPr lang="ru-RU" dirty="0"/>
          </a:p>
          <a:p>
            <a:r>
              <a:rPr lang="ru-RU" dirty="0"/>
              <a:t>Собственно, в этой формуле и состоит один из главных недостатков градиентного спуска. Здесь стоит суммирование по всей обучающей выборке. </a:t>
            </a:r>
            <a:endParaRPr lang="ru-RU" dirty="0"/>
          </a:p>
          <a:p>
            <a:r>
              <a:rPr lang="ru-RU" dirty="0"/>
              <a:t>Если выборка большая, то один градиентный шаг будет занимать слишком много времени.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Так мы приходим к модификации градиентного спуска, который называется стохастическим градиентным спуском. </a:t>
            </a:r>
            <a:endParaRPr lang="ru-RU" dirty="0"/>
          </a:p>
          <a:p>
            <a:r>
              <a:rPr lang="ru-RU" dirty="0"/>
              <a:t>Его главная особенность в том, что на одной итерации мы вычитаем не вектор градиента, вычисленный по всей выборке, а делаем следующее. </a:t>
            </a:r>
            <a:endParaRPr lang="ru-RU" dirty="0"/>
          </a:p>
          <a:p>
            <a:r>
              <a:rPr lang="ru-RU" dirty="0"/>
              <a:t>Мы случайно выбираем один объект из обучающей выборки, например, </a:t>
            </a:r>
            <a:r>
              <a:rPr lang="en-US" dirty="0"/>
              <a:t>x</a:t>
            </a:r>
            <a:r>
              <a:rPr lang="ru-RU" dirty="0"/>
              <a:t>_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ru-RU" dirty="0"/>
              <a:t>и дальше вычисляем градиент функционала только на этом объекте, то есть градиент только одного слагаемого в функционале ошибки, и вычитаем именно этот градиент из текущего приближения вектора весов.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Очень показательно посмотреть на график сходимости для градиентного спуска и стохастического градиентного спуска. </a:t>
            </a:r>
            <a:endParaRPr lang="ru-RU" dirty="0"/>
          </a:p>
          <a:p>
            <a:r>
              <a:rPr lang="ru-RU" dirty="0"/>
              <a:t>В градиентном спуске мы стараемся на каждую итерацию уменьшить ошибку на всей выборке, и поэтому график получается гладким. </a:t>
            </a:r>
            <a:endParaRPr lang="ru-RU" dirty="0"/>
          </a:p>
          <a:p>
            <a:r>
              <a:rPr lang="ru-RU" dirty="0"/>
              <a:t>По мере увеличения числа итераций ошибка уменьшается монотонно, поскольку мы уменьшаем ее на всей выборке. </a:t>
            </a:r>
            <a:endParaRPr lang="ru-RU" dirty="0"/>
          </a:p>
          <a:p>
            <a:r>
              <a:rPr lang="ru-RU" dirty="0"/>
              <a:t>В случае же со стохастическим градиентным спуском, мы уменьшаем на каждой итерации ошибку только на одном объекте, но при этом мы можем увеличить ее на другом объекте, поэтому график получается пилообразный. </a:t>
            </a:r>
            <a:endParaRPr lang="ru-RU" dirty="0"/>
          </a:p>
          <a:p>
            <a:r>
              <a:rPr lang="ru-RU" dirty="0"/>
              <a:t>Хотя на какой-то итерации мы можем увеличивать ошибку, в целом она уменьшается. </a:t>
            </a:r>
            <a:endParaRPr lang="ru-RU" dirty="0"/>
          </a:p>
          <a:p>
            <a:r>
              <a:rPr lang="ru-RU" dirty="0"/>
              <a:t>И рано или поздно мы выходим на довольно неплохое качество, на довольно низкую ошибку.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Итак, у стохастического градиентного спуска есть много преимуществ. </a:t>
            </a:r>
            <a:endParaRPr lang="ru-RU" dirty="0"/>
          </a:p>
          <a:p>
            <a:r>
              <a:rPr lang="ru-RU" dirty="0"/>
              <a:t>Во-первых, в нем гораздо быстрее вычисляется один шаг, один градиентный шаг. </a:t>
            </a:r>
            <a:endParaRPr lang="ru-RU" dirty="0"/>
          </a:p>
          <a:p>
            <a:r>
              <a:rPr lang="ru-RU" dirty="0"/>
              <a:t>Так же ему не требуется хранение всей обучающей выборки в памяти. </a:t>
            </a:r>
            <a:endParaRPr lang="ru-RU" dirty="0"/>
          </a:p>
          <a:p>
            <a:r>
              <a:rPr lang="ru-RU" dirty="0"/>
              <a:t>Мы можем считывать по одному объекту из выборки и для каждого следующего объекта делать градиентный шаг. </a:t>
            </a:r>
            <a:endParaRPr lang="ru-RU" dirty="0"/>
          </a:p>
          <a:p>
            <a:r>
              <a:rPr lang="ru-RU" dirty="0"/>
              <a:t>За счет этого стохастический градиентный спуск позволяет обучать линейные модели на очень больших выборках, которые не помещаются в память компьютера. </a:t>
            </a:r>
            <a:endParaRPr lang="ru-RU" dirty="0"/>
          </a:p>
          <a:p>
            <a:r>
              <a:rPr lang="ru-RU" dirty="0"/>
              <a:t>Так же он подходит для онлайн обучения, ситуации, в которой мы получаем за каждый шаг только один объект, и должны как-то изменить модель, чтобы учесть этот объект.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Итак, мы обсудили, что градиентный спуск требует суммирование по всем объектам обучающей выборки на каждой итерации, что может быть проблемой, если выборка большая. </a:t>
            </a:r>
            <a:endParaRPr lang="ru-RU" dirty="0"/>
          </a:p>
          <a:p>
            <a:r>
              <a:rPr lang="ru-RU" dirty="0"/>
              <a:t>Стохастический градиентный спуск решает эту проблему, используя лишь один объект обучающей выборки на каждой своей итерации. </a:t>
            </a:r>
            <a:endParaRPr lang="ru-RU" dirty="0"/>
          </a:p>
          <a:p>
            <a:r>
              <a:rPr lang="ru-RU" dirty="0"/>
              <a:t>При этом он имеет много преимуществ и позволяет, например, обучать линейные модели на очень больших выборках, которые не помещаются в память компьютера. </a:t>
            </a:r>
            <a:endParaRPr lang="ru-RU" dirty="0"/>
          </a:p>
          <a:p>
            <a:r>
              <a:rPr lang="ru-RU" dirty="0"/>
              <a:t>В следующей части мы поговорим о том, как применять линейные модели в задачах классификации.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can make a computational trade-off to give up a little bit of mathematical rigor and to buy a lot of efficiency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/>
              <a:t>Again, this is the gradient descent equation for linear regression</a:t>
            </a:r>
            <a:endParaRPr lang="en-US" baseline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/>
              <a:t>Observe that it requires us to compute a formula for every observation, and then take the gradient.. Costly, especially for large scale datasets.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>
                <a:latin typeface="Avenir Book"/>
              </a:rPr>
              <a:t>We can replace that and instead take the gradient of (not the sum over all points) just</a:t>
            </a:r>
            <a:r>
              <a:rPr lang="en-US" baseline="0">
                <a:latin typeface="Avenir Book"/>
              </a:rPr>
              <a:t> one point!</a:t>
            </a:r>
            <a:endParaRPr lang="en-US" baseline="0">
              <a:latin typeface="Avenir Book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>
                <a:latin typeface="Avenir Book"/>
              </a:rPr>
              <a:t>And move in that direction</a:t>
            </a:r>
            <a:r>
              <a:rPr lang="en-US" baseline="0">
                <a:latin typeface="Avenir Book"/>
              </a:rPr>
              <a:t>…</a:t>
            </a:r>
            <a:r>
              <a:rPr lang="en-US" baseline="0">
                <a:latin typeface="Avenir Book"/>
              </a:rPr>
              <a:t> It’s probably not the best direction to move to mathematically, but in practice, it’s good enough.</a:t>
            </a:r>
            <a:endParaRPr lang="en-US" baseline="0">
              <a:latin typeface="Avenir Book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>
                <a:latin typeface="Avenir Book"/>
              </a:rPr>
              <a:t>With enough iteration, this also converges well! But it’s much less costly at every iteration.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этому графику можно сделать вывод о существовании зависимости между прибылью в следующем и прошлом месяцах.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>
                <a:latin typeface="Avenir Book"/>
              </a:rPr>
              <a:t>Path is a little bit less direct, it may take more iterations.</a:t>
            </a:r>
            <a:endParaRPr lang="en-US">
              <a:latin typeface="Avenir Book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>
                <a:latin typeface="Avenir Book"/>
              </a:rPr>
              <a:t>But it allows us to train models on</a:t>
            </a:r>
            <a:r>
              <a:rPr lang="en-US" baseline="0">
                <a:latin typeface="Avenir Book"/>
              </a:rPr>
              <a:t> datasets with a lot of rows (100s of thousands or more).</a:t>
            </a:r>
            <a:endParaRPr lang="en-US" baseline="0">
              <a:latin typeface="Avenir Book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>
              <a:latin typeface="Avenir Book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>
                <a:latin typeface="Avenir Book"/>
              </a:rPr>
              <a:t>It also allows us to update our models easily. With each new training record, compute the gradient that that point creates, and move!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venir Book"/>
              </a:rPr>
              <a:t>A compromise between computing the gradient over the whole dataset vs just one record is, computing it for every N samples.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>
                <a:latin typeface="Avenir Book"/>
              </a:rPr>
              <a:t>Here, n is</a:t>
            </a:r>
            <a:r>
              <a:rPr lang="en-US" baseline="0">
                <a:latin typeface="Avenir Book"/>
              </a:rPr>
              <a:t> smaller than the whole training set.</a:t>
            </a:r>
            <a:endParaRPr lang="en-US" baseline="0">
              <a:latin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>
                <a:latin typeface="+mn-lt"/>
              </a:rPr>
              <a:t>It seeks to achieve a balance between Stochastic and full gradient descent.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Reduced computation</a:t>
            </a:r>
            <a:r>
              <a:rPr lang="en-US" baseline="0" dirty="0">
                <a:latin typeface="Avenir Book"/>
              </a:rPr>
              <a:t> compared to full gradient descent</a:t>
            </a:r>
            <a:endParaRPr lang="en-US" baseline="0" dirty="0">
              <a:latin typeface="Avenir Book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>
                <a:latin typeface="Avenir Book"/>
              </a:rPr>
              <a:t>more direct descent compared to stochastic.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In practice, mini batch is used for neural nets.</a:t>
            </a:r>
            <a:endParaRPr lang="en-US" dirty="0">
              <a:latin typeface="Avenir Book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Also,</a:t>
            </a:r>
            <a:r>
              <a:rPr lang="en-US" baseline="0" dirty="0">
                <a:latin typeface="Avenir Book"/>
              </a:rPr>
              <a:t> online learning applications where the training set is built over time. (think classifying online transactions, classifying if a user will click on a button or not, predicting how long a user will stay on a webpage </a:t>
            </a:r>
            <a:r>
              <a:rPr lang="en-US" baseline="0" dirty="0" err="1">
                <a:latin typeface="Avenir Book"/>
              </a:rPr>
              <a:t>etc</a:t>
            </a:r>
            <a:r>
              <a:rPr lang="en-US" baseline="0" dirty="0">
                <a:latin typeface="Avenir Book"/>
              </a:rPr>
              <a:t>) </a:t>
            </a:r>
            <a:r>
              <a:rPr lang="en-US" baseline="0" dirty="0">
                <a:latin typeface="Avenir Book"/>
              </a:rPr>
              <a:t>–</a:t>
            </a:r>
            <a:r>
              <a:rPr lang="en-US" baseline="0" dirty="0">
                <a:latin typeface="Avenir Book"/>
              </a:rPr>
              <a:t> constant flow of samples.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>
                <a:latin typeface="Avenir Book"/>
              </a:rPr>
              <a:t>Rule of thumb for batch size is around 50-250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venir Book"/>
              </a:rPr>
              <a:t>There is a trade off between batch</a:t>
            </a:r>
            <a:r>
              <a:rPr lang="en-US" baseline="0" dirty="0">
                <a:latin typeface="Avenir Book"/>
              </a:rPr>
              <a:t> size and learning rate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venir Book"/>
              </a:rPr>
              <a:t>We want to shrink the learning rate</a:t>
            </a:r>
            <a:r>
              <a:rPr lang="en-US" baseline="0" dirty="0">
                <a:latin typeface="Avenir Book"/>
              </a:rPr>
              <a:t> as we get closer to the minimum.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предположить, что зависимость приблизительно линейная, ее можно представить в виде прямой на этом графике.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этой прямой и можно будет предсказывать прибыль в следующем месяце, если известна прибыль в прошлом. </a:t>
            </a:r>
            <a:endParaRPr lang="ru-RU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целом такая модель угадывает тенденцию, то есть описывает зависимость между ответом и признаком.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0.jpe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1.jpe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2.jpe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3.jpe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4.jpe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5.jpe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6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7.jpe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9.jpe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0.jpe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1.jpe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2.jpe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3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4.jpe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5.jpe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6.jpe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8.jpe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9.jpe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0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1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2.jpe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3.jpe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4.jpe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5.jpeg"/></Relationships>
</file>

<file path=ppt/slides/_rels/slide1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bit.ly/1bCmE3Z" TargetMode="External"/><Relationship Id="rId2" Type="http://schemas.openxmlformats.org/officeDocument/2006/relationships/hyperlink" Target="https://software.intel.com/en-us/ai-academy/students/kits/machine-learning-501" TargetMode="External"/><Relationship Id="rId1" Type="http://schemas.openxmlformats.org/officeDocument/2006/relationships/hyperlink" Target="https://www.coursera.org/learn/supervised-learning/home/welcom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jpe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jpe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jpe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8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0000" y="90000"/>
            <a:ext cx="8964000" cy="3384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Машинное обучение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Что под капотом?</a:t>
            </a:r>
            <a:br>
              <a:rPr lang="en-US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0000" y="3600000"/>
            <a:ext cx="8964000" cy="3204000"/>
          </a:xfrm>
          <a:solidFill>
            <a:schemeClr val="accent1"/>
          </a:solidFill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Линейные модели в задачах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Линейные модели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17" cy="4967998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sz="4900" dirty="0">
                <a:solidFill>
                  <a:schemeClr val="bg1"/>
                </a:solidFill>
              </a:rPr>
              <a:t>SGD </a:t>
            </a:r>
            <a:r>
              <a:rPr lang="ru-RU" sz="4000" dirty="0">
                <a:solidFill>
                  <a:schemeClr val="bg1"/>
                </a:solidFill>
              </a:rPr>
              <a:t>в </a:t>
            </a:r>
            <a:r>
              <a:rPr lang="ru-RU" sz="4000" dirty="0" err="1">
                <a:solidFill>
                  <a:schemeClr val="bg1"/>
                </a:solidFill>
              </a:rPr>
              <a:t>scikit-learn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95" y="1800000"/>
            <a:ext cx="8963980" cy="4643839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sz="4900" dirty="0">
                <a:solidFill>
                  <a:schemeClr val="bg1"/>
                </a:solidFill>
              </a:rPr>
              <a:t>SGD </a:t>
            </a:r>
            <a:r>
              <a:rPr lang="ru-RU" sz="4000" dirty="0">
                <a:solidFill>
                  <a:schemeClr val="bg1"/>
                </a:solidFill>
              </a:rPr>
              <a:t>в </a:t>
            </a:r>
            <a:r>
              <a:rPr lang="ru-RU" sz="4000" dirty="0" err="1">
                <a:solidFill>
                  <a:schemeClr val="bg1"/>
                </a:solidFill>
              </a:rPr>
              <a:t>scikit-learn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96" y="1800000"/>
            <a:ext cx="8963978" cy="4643839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sz="4900" dirty="0">
                <a:solidFill>
                  <a:schemeClr val="bg1"/>
                </a:solidFill>
              </a:rPr>
              <a:t>SGD </a:t>
            </a:r>
            <a:r>
              <a:rPr lang="ru-RU" sz="4000" dirty="0">
                <a:solidFill>
                  <a:schemeClr val="bg1"/>
                </a:solidFill>
              </a:rPr>
              <a:t>в </a:t>
            </a:r>
            <a:r>
              <a:rPr lang="ru-RU" sz="4000" dirty="0" err="1">
                <a:solidFill>
                  <a:schemeClr val="bg1"/>
                </a:solidFill>
              </a:rPr>
              <a:t>scikit-learn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96" y="1800000"/>
            <a:ext cx="8963978" cy="4643838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Линейные модели в задачах регрессии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Обучение линейной регрессии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Линейная регрессия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Градиентный спуск для линейной регрессии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Стохастический градиентный спуск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Mini Batch Gradient Descent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Стохастический градиентный спуск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rgbClr val="FFFF00"/>
                </a:solidFill>
              </a:rPr>
              <a:t>Линейная классификация</a:t>
            </a:r>
            <a:endParaRPr lang="ru-RU" dirty="0">
              <a:solidFill>
                <a:srgbClr val="FFFF00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Функции потерь в задачах классификации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Линейная классификация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Обучение с учителем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10" y="1800000"/>
            <a:ext cx="6877882" cy="4967973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Линейная классификация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Линейный классификатор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10" y="1800000"/>
            <a:ext cx="6877882" cy="4967972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Линейная классификация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Линейный классификатор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10" y="1800000"/>
            <a:ext cx="6877881" cy="4967972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Линейная классификация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Геометрия линейного классификатора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10" y="1800000"/>
            <a:ext cx="6877881" cy="4967971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Линейная классификация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Геометрия линейного классификатора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11" y="1800000"/>
            <a:ext cx="6877879" cy="4967971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Линейная классификация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Геометрия линейного классификатора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11" y="1800000"/>
            <a:ext cx="6877879" cy="49679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Линейные модели в задачах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Линейные модели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17" cy="4967997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10016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Линейная классификация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Отступ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11" y="1800000"/>
            <a:ext cx="6877878" cy="496797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Линейная классификация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Резюме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11" y="1800000"/>
            <a:ext cx="6877878" cy="4967969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Линейные модели в задачах регрессии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Обучение линейной регрессии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Линейная регрессия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Градиентный спуск для линейной регрессии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Стохастический градиентный спуск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Mini Batch Gradient Descent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Стохастический градиентный спуск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Линейная классификация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rgbClr val="FFFF00"/>
                </a:solidFill>
              </a:rPr>
              <a:t>Функции потерь в задачах классификации</a:t>
            </a:r>
            <a:endParaRPr lang="ru-RU" dirty="0">
              <a:solidFill>
                <a:srgbClr val="FFFF00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Функции потерь в задачах классификации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Линейный классификатор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11" y="1800000"/>
            <a:ext cx="6877877" cy="4967969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Функции потерь в задачах классификации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100" dirty="0">
                <a:solidFill>
                  <a:schemeClr val="bg1"/>
                </a:solidFill>
              </a:rPr>
              <a:t>Линейная регрессия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11" y="1800000"/>
            <a:ext cx="6877877" cy="4967968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Функции потерь в задачах классификации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Линейная классификация</a:t>
            </a:r>
            <a:endParaRPr lang="ru-RU" sz="36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12" y="1800000"/>
            <a:ext cx="6877875" cy="4967968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Функции потерь в задачах классификации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Линейная классификация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12" y="1800000"/>
            <a:ext cx="6877875" cy="4967967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Функции потерь в задачах классификации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Пороговая функция потерь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12" y="1800000"/>
            <a:ext cx="6877874" cy="4967967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Функции потерь в задачах классификации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Линейная классификация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12" y="1800000"/>
            <a:ext cx="6877874" cy="4967966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Функции потерь в задачах классификации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Оценка функции потерь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13" y="1800000"/>
            <a:ext cx="6877872" cy="496796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Линейные модели в задачах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Линейные модели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1" y="1800000"/>
            <a:ext cx="6877915" cy="4967997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Функции потерь в задачах классификации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Оценка функции потерь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13" y="1800000"/>
            <a:ext cx="6877872" cy="4967965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Функции потерь в задачах классификации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Примеры оценок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13" y="1800000"/>
            <a:ext cx="6877871" cy="4967965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Функции потерь в задачах классификации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Примеры оценок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13" y="1800000"/>
            <a:ext cx="6877871" cy="4967964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Функции потерь в задачах классификации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Логистическая функция потерь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13" y="1800000"/>
            <a:ext cx="6877870" cy="4967964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Функции потерь в задачах классификации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Логистическая функция потерь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13" y="1800000"/>
            <a:ext cx="6877870" cy="4967963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Функции потерь в задачах классификации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Обучение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14" y="1800000"/>
            <a:ext cx="6877868" cy="4967963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Функции потерь в задачах классификации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Резюме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14" y="1800000"/>
            <a:ext cx="6877868" cy="4967962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0000" y="90000"/>
            <a:ext cx="8964000" cy="3384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Линейные модели</a:t>
            </a: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0000" y="3600000"/>
            <a:ext cx="8964000" cy="3204000"/>
          </a:xfrm>
          <a:solidFill>
            <a:schemeClr val="accent1"/>
          </a:solidFill>
        </p:spPr>
        <p:txBody>
          <a:bodyPr/>
          <a:lstStyle/>
          <a:p>
            <a:endParaRPr lang="ru-RU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Linear models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Linear Regression, Linear Classification 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Gradient Descent – GD, Stochastic Gradient Descent – SGD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99" y="1115330"/>
            <a:ext cx="8964000" cy="459654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References: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Обучение на размеченных данных</a:t>
            </a:r>
            <a:endParaRPr lang="ru-RU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  <a:hlinkClick r:id="rId1"/>
              </a:rPr>
              <a:t>https://www.coursera.org/learn/supervised-learning/home/welcome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Intel AI Student Kits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  <a:hlinkClick r:id="rId2"/>
              </a:rPr>
              <a:t>https://software.intel.com/en-us/ai-academy/students/kits/machine-learning-501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Введение в машинное обучение</a:t>
            </a:r>
            <a:endParaRPr lang="ru-RU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https://</a:t>
            </a:r>
            <a:r>
              <a:rPr lang="en-US" sz="2000" dirty="0" err="1">
                <a:solidFill>
                  <a:schemeClr val="bg1"/>
                </a:solidFill>
              </a:rPr>
              <a:t>www.coursera.org</a:t>
            </a:r>
            <a:r>
              <a:rPr lang="en-US" sz="2000" dirty="0">
                <a:solidFill>
                  <a:schemeClr val="bg1"/>
                </a:solidFill>
              </a:rPr>
              <a:t>/learn/</a:t>
            </a:r>
            <a:r>
              <a:rPr lang="en-US" sz="2000" dirty="0" err="1">
                <a:solidFill>
                  <a:schemeClr val="bg1"/>
                </a:solidFill>
              </a:rPr>
              <a:t>vvedenie-mashinnoe-obuchenie</a:t>
            </a:r>
            <a:r>
              <a:rPr lang="en-US" sz="2000" dirty="0">
                <a:solidFill>
                  <a:schemeClr val="bg1"/>
                </a:solidFill>
              </a:rPr>
              <a:t>/home/welcome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Машинное обучение (курс лекций, К.В. Воронцов)</a:t>
            </a:r>
            <a:endParaRPr lang="ru-RU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  <a:hlinkClick r:id="rId3" tooltip="https://bit.ly/1bCmE3Z"/>
              </a:rPr>
              <a:t>https://bit.ly/1bCmE3Z</a:t>
            </a:r>
            <a:endParaRPr lang="ru-RU" sz="2000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Машинное обучение </a:t>
            </a:r>
            <a:r>
              <a:rPr lang="ru-RU" b="1" dirty="0">
                <a:solidFill>
                  <a:schemeClr val="bg1"/>
                </a:solidFill>
              </a:rPr>
              <a:t>(</a:t>
            </a:r>
            <a:r>
              <a:rPr lang="ru-RU" dirty="0">
                <a:solidFill>
                  <a:schemeClr val="bg1"/>
                </a:solidFill>
              </a:rPr>
              <a:t>курс лекций, Л.В. Уткин</a:t>
            </a:r>
            <a:r>
              <a:rPr lang="ru-RU" b="1" dirty="0">
                <a:solidFill>
                  <a:schemeClr val="bg1"/>
                </a:solidFill>
              </a:rPr>
              <a:t>)</a:t>
            </a:r>
            <a:endParaRPr lang="ru-RU" b="1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https://</a:t>
            </a:r>
            <a:r>
              <a:rPr lang="en-US" sz="2000" dirty="0" err="1">
                <a:solidFill>
                  <a:schemeClr val="bg1"/>
                </a:solidFill>
              </a:rPr>
              <a:t>tema.spbstu.ru</a:t>
            </a:r>
            <a:r>
              <a:rPr lang="en-US" sz="2000" dirty="0">
                <a:solidFill>
                  <a:schemeClr val="bg1"/>
                </a:solidFill>
              </a:rPr>
              <a:t>/</a:t>
            </a:r>
            <a:r>
              <a:rPr lang="en-US" sz="2000" dirty="0" err="1">
                <a:solidFill>
                  <a:schemeClr val="bg1"/>
                </a:solidFill>
              </a:rPr>
              <a:t>machine_learning</a:t>
            </a:r>
            <a:r>
              <a:rPr lang="en-US" sz="2000" dirty="0">
                <a:solidFill>
                  <a:schemeClr val="bg1"/>
                </a:solidFill>
              </a:rPr>
              <a:t>/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Линейные модели в задачах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Обучение с учителем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1" y="1800000"/>
            <a:ext cx="6877915" cy="496799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Линейные модели в задачах регрессии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92" y="1799999"/>
            <a:ext cx="8963986" cy="464384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Линейные модели в задачах регрессии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92" y="1799999"/>
            <a:ext cx="8963986" cy="464384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Линейные модели в задачах регрессии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93" y="1799999"/>
            <a:ext cx="8963984" cy="464384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Линейные модели в задачах регрессии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93" y="1799999"/>
            <a:ext cx="8963984" cy="464384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Линейные модели в задачах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2800" dirty="0">
                <a:solidFill>
                  <a:schemeClr val="bg1"/>
                </a:solidFill>
              </a:rPr>
              <a:t>Линейные модели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1" y="1800000"/>
            <a:ext cx="6877914" cy="496799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Линейные модели в задачах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Линейные модели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1" y="1800000"/>
            <a:ext cx="6877914" cy="49679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0000" y="90000"/>
            <a:ext cx="8964000" cy="3384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Линейные модели</a:t>
            </a: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0000" y="3600000"/>
            <a:ext cx="8964000" cy="3204000"/>
          </a:xfrm>
          <a:solidFill>
            <a:schemeClr val="accent1"/>
          </a:solidFill>
        </p:spPr>
        <p:txBody>
          <a:bodyPr/>
          <a:lstStyle/>
          <a:p>
            <a:endParaRPr lang="ru-RU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Linear models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Ordinary Least Squares – OLS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Linear Regression, Linear Classification 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Gradient Descent – GD, Stochastic Gradient Descent – SGD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Линейные модели в задачах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Обучение с учителем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1" y="1800000"/>
            <a:ext cx="6877913" cy="496799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Линейные модели в задачах регрессии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94" y="1799999"/>
            <a:ext cx="8963982" cy="464384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Линейные модели в задачах регрессии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94" y="1799999"/>
            <a:ext cx="8963982" cy="46438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Линейные модели в задачах регрессии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95" y="1799999"/>
            <a:ext cx="8963980" cy="46438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Линейные модели в задачах регрессии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95" y="1799999"/>
            <a:ext cx="8963980" cy="464383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Линейные модели в задачах регрессии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96" y="1799999"/>
            <a:ext cx="8963978" cy="464383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Линейные модели в задачах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Среднеквадратичная ошибка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1" y="1800000"/>
            <a:ext cx="6877913" cy="496799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Линейные модели в задачах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Среднеквадратичная ошибка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2" y="1800000"/>
            <a:ext cx="6877911" cy="496799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Линейные модели в задачах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Среднеквадратичная ошибка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2" y="1800000"/>
            <a:ext cx="6877911" cy="496799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Линейные модели в задачах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Среднеквадратичная ошибка</a:t>
            </a:r>
            <a:r>
              <a:rPr lang="en-US" altLang="ru-RU" sz="3200" dirty="0">
                <a:solidFill>
                  <a:schemeClr val="bg1"/>
                </a:solidFill>
              </a:rPr>
              <a:t> (Mean Square Error)</a:t>
            </a:r>
            <a:endParaRPr lang="en-US" altLang="ru-RU" sz="32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2" y="1800000"/>
            <a:ext cx="6877910" cy="496799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Линейные модели в задачах регрессии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Обучение линейной регрессии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Линейная регрессия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Градиентный спуск для линейной регрессии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Стохастический градиентный спуск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Mini Batch Gradient Descent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Стохастический градиентный спуск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Линейная классификация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Функции потерь в задачах классификации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Линейные модели в задачах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Среднеквадратичная ошибка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2" y="1800000"/>
            <a:ext cx="6877910" cy="496799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Линейные модели в задачах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Резюме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3" y="1800000"/>
            <a:ext cx="6877908" cy="496799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Линейные модели в задачах регрессии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rgbClr val="FFFF00"/>
                </a:solidFill>
              </a:rPr>
              <a:t>Обучение линейной регрессии</a:t>
            </a:r>
            <a:endParaRPr lang="ru-RU" dirty="0">
              <a:solidFill>
                <a:srgbClr val="FFFF00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Линейная регрессия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Градиентный спуск для линейной регрессии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Стохастический градиентный спуск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Mini Batch Gradient Descent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Стохастический градиентный спуск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Линейная классификация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Функции потерь в задачах классификации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Обучение линейной регрессии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3" y="1800000"/>
            <a:ext cx="6877908" cy="496799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Обучение линейной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Матричная запись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3" y="1800000"/>
            <a:ext cx="6877907" cy="496799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Обучение линейной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Матричная запись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3" y="1800000"/>
            <a:ext cx="6877907" cy="496799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Обучение линейной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Матричная запись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3" y="1800000"/>
            <a:ext cx="6877906" cy="496799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Обучение линейной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Матричная запись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3" y="1800000"/>
            <a:ext cx="6877906" cy="496798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Обучение линейной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Аналитическое решение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4" y="1800000"/>
            <a:ext cx="6877904" cy="496798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Обучение линейной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Градиентный спуск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4" y="1800000"/>
            <a:ext cx="6877904" cy="49679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rgbClr val="FFFF00"/>
                </a:solidFill>
              </a:rPr>
              <a:t>Линейные модели в задачах регрессии</a:t>
            </a:r>
            <a:endParaRPr lang="ru-RU" dirty="0">
              <a:solidFill>
                <a:srgbClr val="FFFF00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Обучение линейной регрессии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Линейная регрессия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Градиентный спуск для линейной регрессии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Стохастический градиентный спуск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Mini Batch Gradient Descent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Стохастический градиентный спуск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Линейная классификация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Функции потерь в задачах классификации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Обучение линейной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Градиентный спуск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4" y="1800000"/>
            <a:ext cx="6877903" cy="496798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Обучение линейной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Градиентный спуск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4" y="1800000"/>
            <a:ext cx="6877903" cy="4967987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Обучение линейной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Градиентный спуск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4" y="1800000"/>
            <a:ext cx="6877902" cy="496798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Обучение линейной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Градиентный спуск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4" y="1800000"/>
            <a:ext cx="6877902" cy="496798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Обучение линейной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Резюме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5" y="1800000"/>
            <a:ext cx="6877900" cy="4967986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Линейные модели в задачах регрессии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Обучение линейной регрессии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rgbClr val="FFFF00"/>
                </a:solidFill>
              </a:rPr>
              <a:t>Линейная регрессия в </a:t>
            </a:r>
            <a:r>
              <a:rPr lang="ru-RU" dirty="0" err="1">
                <a:solidFill>
                  <a:srgbClr val="FFFF00"/>
                </a:solidFill>
              </a:rPr>
              <a:t>scikit-learn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Градиентный спуск для линейной регрессии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Стохастический градиентный спуск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Mini Batch Gradient Descent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Стохастический градиентный спуск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Линейная классификация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Функции потерь в задачах классификации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Линейная регрессия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85" y="1799999"/>
            <a:ext cx="8964000" cy="4643844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Линейная регрессия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91" y="1799999"/>
            <a:ext cx="8963988" cy="4643844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Линейная регрессия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91" y="1799999"/>
            <a:ext cx="8963988" cy="4643843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Линейные модели в задачах регрессии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Обучение линейной регрессии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Линейная регрессия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rgbClr val="FFFF00"/>
                </a:solidFill>
              </a:rPr>
              <a:t>Градиентный спуск для линейной регрессии</a:t>
            </a:r>
            <a:endParaRPr lang="ru-RU" dirty="0">
              <a:solidFill>
                <a:srgbClr val="FFFF00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Стохастический градиентный спуск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Mini Batch Gradient Descent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Стохастический градиентный спуск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Линейная классификация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Функции потерь в задачах классификации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Линейные модели в задачах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Обучение с учителем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6220" y="1800000"/>
            <a:ext cx="6485478" cy="496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Градиентный спуск для линейной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Парная регрессия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5" y="1800000"/>
            <a:ext cx="6877900" cy="496798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Градиентный спуск для линейной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Парная регрессия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5" y="1800000"/>
            <a:ext cx="6877899" cy="496798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Градиентный спуск для линейной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Градиентный спуск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5" y="1800000"/>
            <a:ext cx="6877899" cy="4967984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Градиентный спуск для линейной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Градиент для парной регрессии</a:t>
            </a:r>
            <a:endParaRPr lang="ru-RU" sz="36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6" y="1800000"/>
            <a:ext cx="6877897" cy="4967984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Градиентный спуск для линейной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100" dirty="0">
                <a:solidFill>
                  <a:schemeClr val="bg1"/>
                </a:solidFill>
              </a:rPr>
              <a:t>Парная регрессия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6" y="1800000"/>
            <a:ext cx="6877897" cy="4967983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Градиентный спуск для линейной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100" dirty="0">
                <a:solidFill>
                  <a:schemeClr val="bg1"/>
                </a:solidFill>
              </a:rPr>
              <a:t>Парная регрессия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6" y="1800000"/>
            <a:ext cx="6877896" cy="4967983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Градиентный спуск для линейной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100" dirty="0">
                <a:solidFill>
                  <a:schemeClr val="bg1"/>
                </a:solidFill>
              </a:rPr>
              <a:t>Парная регрессия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6" y="1800000"/>
            <a:ext cx="6877896" cy="4967982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Градиентный спуск для линейной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100" dirty="0">
                <a:solidFill>
                  <a:schemeClr val="bg1"/>
                </a:solidFill>
              </a:rPr>
              <a:t>Парная регрессия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6" y="1800000"/>
            <a:ext cx="6877895" cy="4967982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Градиентный спуск для линейной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100" dirty="0">
                <a:solidFill>
                  <a:schemeClr val="bg1"/>
                </a:solidFill>
              </a:rPr>
              <a:t>Парная регрессия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6" y="1800000"/>
            <a:ext cx="6877895" cy="4967981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Градиентный спуск для линейной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100" dirty="0">
                <a:solidFill>
                  <a:schemeClr val="bg1"/>
                </a:solidFill>
              </a:rPr>
              <a:t>Парная регрессия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7" y="1800000"/>
            <a:ext cx="6877893" cy="496798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Линейные модели в задачах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Обучение с учителем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19" cy="496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Градиентный спуск для линейной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Функционал качества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7" y="1800000"/>
            <a:ext cx="6877893" cy="496798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Градиентный спуск для линейной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Размер шага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7" y="1800000"/>
            <a:ext cx="6877892" cy="496798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Градиентный спуск для линейной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Размер шага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7" y="1800000"/>
            <a:ext cx="6877892" cy="4967979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Градиентный спуск для линейной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Размер шага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8" y="1800000"/>
            <a:ext cx="6877890" cy="4967979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Градиентный спуск для линейной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Многомерная линейная регрессия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8" y="1800000"/>
            <a:ext cx="6877890" cy="4967978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Градиентный спуск для линейной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Резюме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8" y="1800000"/>
            <a:ext cx="6877889" cy="4967978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Линейные модели в задачах регрессии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Обучение линейной регрессии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Линейная регрессия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Градиентный спуск для линейной регрессии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rgbClr val="FFFF00"/>
                </a:solidFill>
              </a:rPr>
              <a:t>Стохастический градиентный спуск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Mini Batch Gradient Descent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Стохастический градиентный спуск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Линейная классификация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Функции потерь в задачах классификации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900" dirty="0">
                <a:solidFill>
                  <a:schemeClr val="bg1"/>
                </a:solidFill>
              </a:rPr>
              <a:t>Стохастический градиентный спуск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Градиентный спуск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8" y="1800000"/>
            <a:ext cx="6877889" cy="4967977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900" dirty="0">
                <a:solidFill>
                  <a:schemeClr val="bg1"/>
                </a:solidFill>
              </a:rPr>
              <a:t>Стохастический градиентный спуск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100" dirty="0">
                <a:solidFill>
                  <a:schemeClr val="bg1"/>
                </a:solidFill>
              </a:rPr>
              <a:t>Градиент функционала</a:t>
            </a:r>
            <a:endParaRPr lang="ru-RU" sz="31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8" y="1800000"/>
            <a:ext cx="6877888" cy="4967977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900" dirty="0">
                <a:solidFill>
                  <a:schemeClr val="bg1"/>
                </a:solidFill>
              </a:rPr>
              <a:t>Стохастический градиентный спуск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Градиент функционала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8" y="1800000"/>
            <a:ext cx="6877888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Линейные модели в задачах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Обучение с учителем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19" cy="4967999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900" dirty="0">
                <a:solidFill>
                  <a:schemeClr val="bg1"/>
                </a:solidFill>
              </a:rPr>
              <a:t>Стохастический градиентный спуск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Градиент функционала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9" y="1800000"/>
            <a:ext cx="68778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900" dirty="0">
                <a:solidFill>
                  <a:schemeClr val="bg1"/>
                </a:solidFill>
              </a:rPr>
              <a:t>Стохастический градиентный спуск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Градиент функционала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9" y="1800000"/>
            <a:ext cx="6877886" cy="4967975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900" dirty="0">
                <a:solidFill>
                  <a:schemeClr val="bg1"/>
                </a:solidFill>
              </a:rPr>
              <a:t>Стохастический градиентный спуск</a:t>
            </a:r>
            <a:br>
              <a:rPr lang="ru-RU" sz="4000" dirty="0">
                <a:solidFill>
                  <a:schemeClr val="bg1"/>
                </a:solidFill>
              </a:rPr>
            </a:b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9" y="1800000"/>
            <a:ext cx="6877885" cy="496797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900" dirty="0">
                <a:solidFill>
                  <a:schemeClr val="bg1"/>
                </a:solidFill>
              </a:rPr>
              <a:t>Стохастический градиентный спуск</a:t>
            </a:r>
            <a:br>
              <a:rPr lang="ru-RU" sz="4000" dirty="0">
                <a:solidFill>
                  <a:schemeClr val="bg1"/>
                </a:solidFill>
              </a:rPr>
            </a:b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9" y="1800000"/>
            <a:ext cx="6877885" cy="4967974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900" dirty="0">
                <a:solidFill>
                  <a:schemeClr val="bg1"/>
                </a:solidFill>
              </a:rPr>
              <a:t>Стохастический градиентный спуск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Преимущества </a:t>
            </a:r>
            <a:r>
              <a:rPr lang="en-US" sz="3600" dirty="0">
                <a:solidFill>
                  <a:schemeClr val="bg1"/>
                </a:solidFill>
              </a:rPr>
              <a:t>SGD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9" y="1800000"/>
            <a:ext cx="6877884" cy="4967974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900" dirty="0">
                <a:solidFill>
                  <a:schemeClr val="bg1"/>
                </a:solidFill>
              </a:rPr>
              <a:t>Стохастический градиентный спуск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Резюме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9" y="1800000"/>
            <a:ext cx="6877884" cy="4967973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Линейные модели в задачах регрессии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Обучение линейной регрессии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Линейная регрессия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Градиентный спуск для линейной регрессии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Стохастический градиентный спуск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Mini Batch Gradient Descent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Стохастический градиентный спуск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Линейная классификация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Функции потерь в задачах классификации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Mini Batch Gradient Descent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Mini Batch Gradient Descent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Mini Batch Gradient Descent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Линейные модели в задачах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Линейные модели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18" cy="4967999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Mini Batch Gradient Descent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Mini Batch Gradient Descent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Mini Batch Gradient Descent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Mini Batch Gradient Descent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Mini Batch Gradient Descent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Mini Batch Gradient Descent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Mini Batch Gradient Descent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Mini Batch Gradient Descent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Mini Batch Gradient Descent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Линейные модели в задачах регрессии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Обучение линейной регрессии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Линейная регрессия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Градиентный спуск для линейной регрессии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Стохастический градиентный спуск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Mini Batch Gradient Descent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rgbClr val="FFFF00"/>
                </a:solidFill>
              </a:rPr>
              <a:t>Стохастический градиентный спуск в </a:t>
            </a:r>
            <a:r>
              <a:rPr lang="ru-RU" dirty="0" err="1">
                <a:solidFill>
                  <a:srgbClr val="FFFF00"/>
                </a:solidFill>
              </a:rPr>
              <a:t>scikit-learn</a:t>
            </a:r>
            <a:endParaRPr lang="ru-RU" dirty="0">
              <a:solidFill>
                <a:srgbClr val="FFFF00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Линейная классификация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Функции потерь в задачах классификации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Линейные модели в задачах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Линейные модели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18" cy="4967998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sz="4900" dirty="0">
                <a:solidFill>
                  <a:schemeClr val="bg1"/>
                </a:solidFill>
              </a:rPr>
              <a:t>SGD </a:t>
            </a:r>
            <a:r>
              <a:rPr lang="ru-RU" sz="4000" dirty="0">
                <a:solidFill>
                  <a:schemeClr val="bg1"/>
                </a:solidFill>
              </a:rPr>
              <a:t>в </a:t>
            </a:r>
            <a:r>
              <a:rPr lang="ru-RU" sz="4000" dirty="0" err="1">
                <a:solidFill>
                  <a:schemeClr val="bg1"/>
                </a:solidFill>
              </a:rPr>
              <a:t>scikit-learn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85" y="1800000"/>
            <a:ext cx="8964000" cy="4643844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sz="4900" dirty="0">
                <a:solidFill>
                  <a:schemeClr val="bg1"/>
                </a:solidFill>
              </a:rPr>
              <a:t>SGD </a:t>
            </a:r>
            <a:r>
              <a:rPr lang="ru-RU" sz="4000" dirty="0">
                <a:solidFill>
                  <a:schemeClr val="bg1"/>
                </a:solidFill>
              </a:rPr>
              <a:t>в </a:t>
            </a:r>
            <a:r>
              <a:rPr lang="ru-RU" sz="4000" dirty="0" err="1">
                <a:solidFill>
                  <a:schemeClr val="bg1"/>
                </a:solidFill>
              </a:rPr>
              <a:t>scikit-learn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91" y="1800000"/>
            <a:ext cx="8963988" cy="4643844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sz="4900" dirty="0">
                <a:solidFill>
                  <a:schemeClr val="bg1"/>
                </a:solidFill>
              </a:rPr>
              <a:t>SGD </a:t>
            </a:r>
            <a:r>
              <a:rPr lang="ru-RU" sz="4000" dirty="0">
                <a:solidFill>
                  <a:schemeClr val="bg1"/>
                </a:solidFill>
              </a:rPr>
              <a:t>в </a:t>
            </a:r>
            <a:r>
              <a:rPr lang="ru-RU" sz="4000" dirty="0" err="1">
                <a:solidFill>
                  <a:schemeClr val="bg1"/>
                </a:solidFill>
              </a:rPr>
              <a:t>scikit-learn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91" y="1800000"/>
            <a:ext cx="8963988" cy="4643843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sz="4900" dirty="0">
                <a:solidFill>
                  <a:schemeClr val="bg1"/>
                </a:solidFill>
              </a:rPr>
              <a:t>SGD </a:t>
            </a:r>
            <a:r>
              <a:rPr lang="ru-RU" sz="4000" dirty="0">
                <a:solidFill>
                  <a:schemeClr val="bg1"/>
                </a:solidFill>
              </a:rPr>
              <a:t>в </a:t>
            </a:r>
            <a:r>
              <a:rPr lang="ru-RU" sz="4000" dirty="0" err="1">
                <a:solidFill>
                  <a:schemeClr val="bg1"/>
                </a:solidFill>
              </a:rPr>
              <a:t>scikit-learn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92" y="1800000"/>
            <a:ext cx="8963986" cy="4643843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sz="4900" dirty="0">
                <a:solidFill>
                  <a:schemeClr val="bg1"/>
                </a:solidFill>
              </a:rPr>
              <a:t>SGD </a:t>
            </a:r>
            <a:r>
              <a:rPr lang="ru-RU" sz="4000" dirty="0">
                <a:solidFill>
                  <a:schemeClr val="bg1"/>
                </a:solidFill>
              </a:rPr>
              <a:t>в </a:t>
            </a:r>
            <a:r>
              <a:rPr lang="ru-RU" sz="4000" dirty="0" err="1">
                <a:solidFill>
                  <a:schemeClr val="bg1"/>
                </a:solidFill>
              </a:rPr>
              <a:t>scikit-learn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92" y="1800000"/>
            <a:ext cx="8963986" cy="4643842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sz="4900" dirty="0">
                <a:solidFill>
                  <a:schemeClr val="bg1"/>
                </a:solidFill>
              </a:rPr>
              <a:t>SGD </a:t>
            </a:r>
            <a:r>
              <a:rPr lang="ru-RU" sz="4000" dirty="0">
                <a:solidFill>
                  <a:schemeClr val="bg1"/>
                </a:solidFill>
              </a:rPr>
              <a:t>в </a:t>
            </a:r>
            <a:r>
              <a:rPr lang="ru-RU" sz="4000" dirty="0" err="1">
                <a:solidFill>
                  <a:schemeClr val="bg1"/>
                </a:solidFill>
              </a:rPr>
              <a:t>scikit-learn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93" y="1800000"/>
            <a:ext cx="8963984" cy="4643842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sz="4900" dirty="0">
                <a:solidFill>
                  <a:schemeClr val="bg1"/>
                </a:solidFill>
              </a:rPr>
              <a:t>SGD </a:t>
            </a:r>
            <a:r>
              <a:rPr lang="ru-RU" sz="4000" dirty="0">
                <a:solidFill>
                  <a:schemeClr val="bg1"/>
                </a:solidFill>
              </a:rPr>
              <a:t>в </a:t>
            </a:r>
            <a:r>
              <a:rPr lang="ru-RU" sz="4000" dirty="0" err="1">
                <a:solidFill>
                  <a:schemeClr val="bg1"/>
                </a:solidFill>
              </a:rPr>
              <a:t>scikit-learn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93" y="1800000"/>
            <a:ext cx="8963984" cy="4643841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sz="4900" dirty="0">
                <a:solidFill>
                  <a:schemeClr val="bg1"/>
                </a:solidFill>
              </a:rPr>
              <a:t>SGD </a:t>
            </a:r>
            <a:r>
              <a:rPr lang="ru-RU" sz="4000" dirty="0">
                <a:solidFill>
                  <a:schemeClr val="bg1"/>
                </a:solidFill>
              </a:rPr>
              <a:t>в </a:t>
            </a:r>
            <a:r>
              <a:rPr lang="ru-RU" sz="4000" dirty="0" err="1">
                <a:solidFill>
                  <a:schemeClr val="bg1"/>
                </a:solidFill>
              </a:rPr>
              <a:t>scikit-learn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94" y="1800000"/>
            <a:ext cx="8963982" cy="4643841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sz="4900" dirty="0">
                <a:solidFill>
                  <a:schemeClr val="bg1"/>
                </a:solidFill>
              </a:rPr>
              <a:t>SGD </a:t>
            </a:r>
            <a:r>
              <a:rPr lang="ru-RU" sz="4000" dirty="0">
                <a:solidFill>
                  <a:schemeClr val="bg1"/>
                </a:solidFill>
              </a:rPr>
              <a:t>в </a:t>
            </a:r>
            <a:r>
              <a:rPr lang="ru-RU" sz="4000" dirty="0" err="1">
                <a:solidFill>
                  <a:schemeClr val="bg1"/>
                </a:solidFill>
              </a:rPr>
              <a:t>scikit-learn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94" y="1800000"/>
            <a:ext cx="8963982" cy="464384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sz="4900" dirty="0">
                <a:solidFill>
                  <a:schemeClr val="bg1"/>
                </a:solidFill>
              </a:rPr>
              <a:t>SGD </a:t>
            </a:r>
            <a:r>
              <a:rPr lang="ru-RU" sz="4000" dirty="0">
                <a:solidFill>
                  <a:schemeClr val="bg1"/>
                </a:solidFill>
              </a:rPr>
              <a:t>в </a:t>
            </a:r>
            <a:r>
              <a:rPr lang="ru-RU" sz="4000" dirty="0" err="1">
                <a:solidFill>
                  <a:schemeClr val="bg1"/>
                </a:solidFill>
              </a:rPr>
              <a:t>scikit-learn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95" y="1800000"/>
            <a:ext cx="8963980" cy="46438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8816</Words>
  <Application>WPS Presentation</Application>
  <PresentationFormat>Экран (4:3)</PresentationFormat>
  <Paragraphs>398</Paragraphs>
  <Slides>129</Slides>
  <Notes>126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129</vt:i4>
      </vt:variant>
    </vt:vector>
  </HeadingPairs>
  <TitlesOfParts>
    <vt:vector size="140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Avenir Book</vt:lpstr>
      <vt:lpstr>Microsoft YaHei UI</vt:lpstr>
      <vt:lpstr>Avenir Book</vt:lpstr>
      <vt:lpstr>Тема Office</vt:lpstr>
      <vt:lpstr>Машинное обучение Что под капотом? </vt:lpstr>
      <vt:lpstr>Линейные модели </vt:lpstr>
      <vt:lpstr>План</vt:lpstr>
      <vt:lpstr>План</vt:lpstr>
      <vt:lpstr>Линейные модели в задачах регрессии Обучение с учителем</vt:lpstr>
      <vt:lpstr>Линейные модели в задачах регрессии Обучение с учителем</vt:lpstr>
      <vt:lpstr>Линейные модели в задачах регрессии Обучение с учителем</vt:lpstr>
      <vt:lpstr>Линейные модели в задачах регрессии Линейные модели</vt:lpstr>
      <vt:lpstr>Линейные модели в задачах регрессии Линейные модели</vt:lpstr>
      <vt:lpstr>Линейные модели в задачах регрессии Линейные модели</vt:lpstr>
      <vt:lpstr>Линейные модели в задачах регрессии Линейные модели</vt:lpstr>
      <vt:lpstr>Линейные модели в задачах регрессии Линейные модели</vt:lpstr>
      <vt:lpstr>Линейные модели в задачах регрессии Обучение с учителем</vt:lpstr>
      <vt:lpstr>Линейные модели в задачах регрессии</vt:lpstr>
      <vt:lpstr>Линейные модели в задачах регрессии</vt:lpstr>
      <vt:lpstr>Линейные модели в задачах регрессии</vt:lpstr>
      <vt:lpstr>Линейные модели в задачах регрессии</vt:lpstr>
      <vt:lpstr>Линейные модели в задачах регрессии Линейные модели</vt:lpstr>
      <vt:lpstr>Линейные модели в задачах регрессии Линейные модели</vt:lpstr>
      <vt:lpstr>Линейные модели в задачах регрессии Обучение с учителем</vt:lpstr>
      <vt:lpstr>Линейные модели в задачах регрессии</vt:lpstr>
      <vt:lpstr>Линейные модели в задачах регрессии</vt:lpstr>
      <vt:lpstr>Линейные модели в задачах регрессии</vt:lpstr>
      <vt:lpstr>Линейные модели в задачах регрессии</vt:lpstr>
      <vt:lpstr>Линейные модели в задачах регрессии</vt:lpstr>
      <vt:lpstr>Линейные модели в задачах регрессии Среднеквадратичная ошибка</vt:lpstr>
      <vt:lpstr>Линейные модели в задачах регрессии Среднеквадратичная ошибка</vt:lpstr>
      <vt:lpstr>Линейные модели в задачах регрессии Среднеквадратичная ошибка</vt:lpstr>
      <vt:lpstr>Линейные модели в задачах регрессии Среднеквадратичная ошибка</vt:lpstr>
      <vt:lpstr>Линейные модели в задачах регрессии Среднеквадратичная ошибка</vt:lpstr>
      <vt:lpstr>Линейные модели в задачах регрессии Резюме</vt:lpstr>
      <vt:lpstr>План</vt:lpstr>
      <vt:lpstr>Обучение линейной регрессии</vt:lpstr>
      <vt:lpstr>Обучение линейной регрессии Матричная запись</vt:lpstr>
      <vt:lpstr>Обучение линейной регрессии Матричная запись</vt:lpstr>
      <vt:lpstr>Обучение линейной регрессии Матричная запись</vt:lpstr>
      <vt:lpstr>Обучение линейной регрессии Матричная запись</vt:lpstr>
      <vt:lpstr>Обучение линейной регрессии Аналитическое решение</vt:lpstr>
      <vt:lpstr>Обучение линейной регрессии Градиентный спуск</vt:lpstr>
      <vt:lpstr>Обучение линейной регрессии Градиентный спуск</vt:lpstr>
      <vt:lpstr>Обучение линейной регрессии Градиентный спуск</vt:lpstr>
      <vt:lpstr>Обучение линейной регрессии Градиентный спуск</vt:lpstr>
      <vt:lpstr>Обучение линейной регрессии Градиентный спуск</vt:lpstr>
      <vt:lpstr>Обучение линейной регрессии Резюме</vt:lpstr>
      <vt:lpstr>План</vt:lpstr>
      <vt:lpstr>Линейная регрессия в scikit-learn</vt:lpstr>
      <vt:lpstr>Линейная регрессия в scikit-learn</vt:lpstr>
      <vt:lpstr>Линейная регрессия в scikit-learn</vt:lpstr>
      <vt:lpstr>План</vt:lpstr>
      <vt:lpstr>Градиентный спуск для линейной регрессии Парная регрессия</vt:lpstr>
      <vt:lpstr>Градиентный спуск для линейной регрессии Парная регрессия</vt:lpstr>
      <vt:lpstr>Градиентный спуск для линейной регрессии Градиентный спуск</vt:lpstr>
      <vt:lpstr>Градиентный спуск для линейной регрессии Градиент для парной регрессии</vt:lpstr>
      <vt:lpstr>Градиентный спуск для линейной регрессии Парная регрессия</vt:lpstr>
      <vt:lpstr>Градиентный спуск для линейной регрессии Парная регрессия</vt:lpstr>
      <vt:lpstr>Градиентный спуск для линейной регрессии Парная регрессия</vt:lpstr>
      <vt:lpstr>Градиентный спуск для линейной регрессии Парная регрессия</vt:lpstr>
      <vt:lpstr>Градиентный спуск для линейной регрессии Парная регрессия</vt:lpstr>
      <vt:lpstr>Градиентный спуск для линейной регрессии Парная регрессия</vt:lpstr>
      <vt:lpstr>Градиентный спуск для линейной регрессии Функционал качества</vt:lpstr>
      <vt:lpstr>Градиентный спуск для линейной регрессии Размер шага</vt:lpstr>
      <vt:lpstr>Градиентный спуск для линейной регрессии Размер шага</vt:lpstr>
      <vt:lpstr>Градиентный спуск для линейной регрессии Размер шага</vt:lpstr>
      <vt:lpstr>Градиентный спуск для линейной регрессии Многомерная линейная регрессия</vt:lpstr>
      <vt:lpstr>Градиентный спуск для линейной регрессии Резюме</vt:lpstr>
      <vt:lpstr>План</vt:lpstr>
      <vt:lpstr>Стохастический градиентный спуск Градиентный спуск</vt:lpstr>
      <vt:lpstr>Стохастический градиентный спуск Градиент функционала</vt:lpstr>
      <vt:lpstr>Стохастический градиентный спуск Градиент функционала</vt:lpstr>
      <vt:lpstr>Стохастический градиентный спуск Градиент функционала</vt:lpstr>
      <vt:lpstr>Стохастический градиентный спуск Градиент функционала</vt:lpstr>
      <vt:lpstr>Стохастический градиентный спуск </vt:lpstr>
      <vt:lpstr>Стохастический градиентный спуск </vt:lpstr>
      <vt:lpstr>Стохастический градиентный спуск Преимущества SGD</vt:lpstr>
      <vt:lpstr>Стохастический градиентный спуск Резюме</vt:lpstr>
      <vt:lpstr>План</vt:lpstr>
      <vt:lpstr>Mini Batch Gradient Descent</vt:lpstr>
      <vt:lpstr>Mini Batch Gradient Descent</vt:lpstr>
      <vt:lpstr>Mini Batch Gradient Descent</vt:lpstr>
      <vt:lpstr>Mini Batch Gradient Descent</vt:lpstr>
      <vt:lpstr>Mini Batch Gradient Descent</vt:lpstr>
      <vt:lpstr>Mini Batch Gradient Descent</vt:lpstr>
      <vt:lpstr>Mini Batch Gradient Descent</vt:lpstr>
      <vt:lpstr>Mini Batch Gradient Descent</vt:lpstr>
      <vt:lpstr>Mini Batch Gradient Descent</vt:lpstr>
      <vt:lpstr>Mini Batch Gradient Descent</vt:lpstr>
      <vt:lpstr>Mini Batch Gradient Descent</vt:lpstr>
      <vt:lpstr>Mini Batch Gradient Descent</vt:lpstr>
      <vt:lpstr>План</vt:lpstr>
      <vt:lpstr>SGD в scikit-learn</vt:lpstr>
      <vt:lpstr>SGD в scikit-learn</vt:lpstr>
      <vt:lpstr>SGD в scikit-learn</vt:lpstr>
      <vt:lpstr>SGD в scikit-learn</vt:lpstr>
      <vt:lpstr>SGD в scikit-learn</vt:lpstr>
      <vt:lpstr>SGD в scikit-learn</vt:lpstr>
      <vt:lpstr>SGD в scikit-learn</vt:lpstr>
      <vt:lpstr>SGD в scikit-learn</vt:lpstr>
      <vt:lpstr>SGD в scikit-learn</vt:lpstr>
      <vt:lpstr>SGD в scikit-learn</vt:lpstr>
      <vt:lpstr>SGD в scikit-learn</vt:lpstr>
      <vt:lpstr>SGD в scikit-learn</vt:lpstr>
      <vt:lpstr>SGD в scikit-learn</vt:lpstr>
      <vt:lpstr>План</vt:lpstr>
      <vt:lpstr>Линейная классификация Обучение с учителем</vt:lpstr>
      <vt:lpstr>Линейная классификация Линейный классификатор</vt:lpstr>
      <vt:lpstr>Линейная классификация Линейный классификатор</vt:lpstr>
      <vt:lpstr>Линейная классификация Геометрия линейного классификатора</vt:lpstr>
      <vt:lpstr>Линейная классификация Геометрия линейного классификатора</vt:lpstr>
      <vt:lpstr>Линейная классификация Геометрия линейного классификатора</vt:lpstr>
      <vt:lpstr>Линейная классификация Отступ</vt:lpstr>
      <vt:lpstr>Линейная классификация Резюме</vt:lpstr>
      <vt:lpstr>План</vt:lpstr>
      <vt:lpstr>Функции потерь в задачах классификации Линейный классификатор</vt:lpstr>
      <vt:lpstr>Функции потерь в задачах классификации Линейная регрессия</vt:lpstr>
      <vt:lpstr>Функции потерь в задачах классификации Линейная классификация</vt:lpstr>
      <vt:lpstr>Функции потерь в задачах классификации Линейная классификация</vt:lpstr>
      <vt:lpstr>Функции потерь в задачах классификации Пороговая функция потерь</vt:lpstr>
      <vt:lpstr>Функции потерь в задачах классификации Линейная классификация</vt:lpstr>
      <vt:lpstr>Функции потерь в задачах классификации Оценка функции потерь</vt:lpstr>
      <vt:lpstr>Функции потерь в задачах классификации Оценка функции потерь</vt:lpstr>
      <vt:lpstr>Функции потерь в задачах классификации Примеры оценок</vt:lpstr>
      <vt:lpstr>Функции потерь в задачах классификации Примеры оценок</vt:lpstr>
      <vt:lpstr>Функции потерь в задачах классификации Логистическая функция потерь</vt:lpstr>
      <vt:lpstr>Функции потерь в задачах классификации Логистическая функция потерь</vt:lpstr>
      <vt:lpstr>Функции потерь в задачах классификации Обучение</vt:lpstr>
      <vt:lpstr>Функции потерь в задачах классификации Резюме</vt:lpstr>
      <vt:lpstr>Линейные модели </vt:lpstr>
      <vt:lpstr>PowerPoint 演示文稿</vt:lpstr>
      <vt:lpstr>References: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Машинное обучение Что под капотом?</dc:title>
  <dc:creator>Пользователь Microsoft Office</dc:creator>
  <cp:lastModifiedBy>Denys</cp:lastModifiedBy>
  <cp:revision>239</cp:revision>
  <dcterms:created xsi:type="dcterms:W3CDTF">2018-09-13T08:05:00Z</dcterms:created>
  <dcterms:modified xsi:type="dcterms:W3CDTF">2022-10-15T12:25:07Z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4EE91731101E4084B45C15D9B1D8267C</vt:lpwstr>
  </property>
  <property fmtid="{D5CDD505-2E9C-101B-9397-08002B2CF9AE}" pid="3" name="KSOProductBuildVer">
    <vt:lpwstr>1033-11.2.0.11341</vt:lpwstr>
  </property>
</Properties>
</file>